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Ultra-Bold" charset="1" panose="00000900000000000000"/>
      <p:regular r:id="rId18"/>
    </p:embeddedFont>
    <p:embeddedFont>
      <p:font typeface="Poppins" charset="1" panose="00000500000000000000"/>
      <p:regular r:id="rId19"/>
    </p:embeddedFont>
    <p:embeddedFont>
      <p:font typeface="Poppins Bold" charset="1" panose="00000800000000000000"/>
      <p:regular r:id="rId20"/>
    </p:embeddedFont>
    <p:embeddedFont>
      <p:font typeface="Canva Sans" charset="1" panose="020B0503030501040103"/>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jpeg" Type="http://schemas.openxmlformats.org/officeDocument/2006/relationships/image"/><Relationship Id="rId7" Target="../media/image22.jpeg" Type="http://schemas.openxmlformats.org/officeDocument/2006/relationships/image"/><Relationship Id="rId8" Target="../media/image3.png" Type="http://schemas.openxmlformats.org/officeDocument/2006/relationships/image"/><Relationship Id="rId9"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24.jpeg" Type="http://schemas.openxmlformats.org/officeDocument/2006/relationships/image"/><Relationship Id="rId5" Target="../media/image25.jpe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5.jpeg" Type="http://schemas.openxmlformats.org/officeDocument/2006/relationships/image"/><Relationship Id="rId7" Target="../media/image16.jpeg" Type="http://schemas.openxmlformats.org/officeDocument/2006/relationships/image"/><Relationship Id="rId8"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7.jpeg" Type="http://schemas.openxmlformats.org/officeDocument/2006/relationships/image"/><Relationship Id="rId7"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grpSp>
        <p:nvGrpSpPr>
          <p:cNvPr name="Group 2" id="2"/>
          <p:cNvGrpSpPr/>
          <p:nvPr/>
        </p:nvGrpSpPr>
        <p:grpSpPr>
          <a:xfrm rot="0">
            <a:off x="3494246" y="0"/>
            <a:ext cx="5518733" cy="10287000"/>
            <a:chOff x="0" y="0"/>
            <a:chExt cx="854996" cy="1593725"/>
          </a:xfrm>
        </p:grpSpPr>
        <p:sp>
          <p:nvSpPr>
            <p:cNvPr name="Freeform 3" id="3"/>
            <p:cNvSpPr/>
            <p:nvPr/>
          </p:nvSpPr>
          <p:spPr>
            <a:xfrm flipH="false" flipV="false" rot="0">
              <a:off x="0" y="0"/>
              <a:ext cx="854996" cy="1593725"/>
            </a:xfrm>
            <a:custGeom>
              <a:avLst/>
              <a:gdLst/>
              <a:ahLst/>
              <a:cxnLst/>
              <a:rect r="r" b="b" t="t" l="l"/>
              <a:pathLst>
                <a:path h="1593725" w="854996">
                  <a:moveTo>
                    <a:pt x="0" y="0"/>
                  </a:moveTo>
                  <a:lnTo>
                    <a:pt x="854996" y="0"/>
                  </a:lnTo>
                  <a:lnTo>
                    <a:pt x="854996" y="1593725"/>
                  </a:lnTo>
                  <a:lnTo>
                    <a:pt x="0" y="1593725"/>
                  </a:lnTo>
                  <a:close/>
                </a:path>
              </a:pathLst>
            </a:custGeom>
            <a:blipFill>
              <a:blip r:embed="rId2"/>
              <a:stretch>
                <a:fillRect l="-89888" t="0" r="-89888" b="0"/>
              </a:stretch>
            </a:blipFill>
          </p:spPr>
        </p:sp>
      </p:grpSp>
      <p:sp>
        <p:nvSpPr>
          <p:cNvPr name="Freeform 4" id="4"/>
          <p:cNvSpPr/>
          <p:nvPr/>
        </p:nvSpPr>
        <p:spPr>
          <a:xfrm flipH="false" flipV="false" rot="0">
            <a:off x="4631115" y="7237048"/>
            <a:ext cx="5436253" cy="5470444"/>
          </a:xfrm>
          <a:custGeom>
            <a:avLst/>
            <a:gdLst/>
            <a:ahLst/>
            <a:cxnLst/>
            <a:rect r="r" b="b" t="t" l="l"/>
            <a:pathLst>
              <a:path h="5470444" w="5436253">
                <a:moveTo>
                  <a:pt x="0" y="0"/>
                </a:moveTo>
                <a:lnTo>
                  <a:pt x="5436253" y="0"/>
                </a:lnTo>
                <a:lnTo>
                  <a:pt x="5436253" y="5470444"/>
                </a:lnTo>
                <a:lnTo>
                  <a:pt x="0" y="5470444"/>
                </a:lnTo>
                <a:lnTo>
                  <a:pt x="0" y="0"/>
                </a:lnTo>
                <a:close/>
              </a:path>
            </a:pathLst>
          </a:custGeom>
          <a:blipFill>
            <a:blip r:embed="rId3"/>
            <a:stretch>
              <a:fillRect l="0" t="0" r="0" b="0"/>
            </a:stretch>
          </a:blipFill>
        </p:spPr>
      </p:sp>
      <p:sp>
        <p:nvSpPr>
          <p:cNvPr name="Freeform 5" id="5"/>
          <p:cNvSpPr/>
          <p:nvPr/>
        </p:nvSpPr>
        <p:spPr>
          <a:xfrm flipH="false" flipV="false" rot="-4630716">
            <a:off x="5720994" y="-208179"/>
            <a:ext cx="5406028" cy="4973546"/>
          </a:xfrm>
          <a:custGeom>
            <a:avLst/>
            <a:gdLst/>
            <a:ahLst/>
            <a:cxnLst/>
            <a:rect r="r" b="b" t="t" l="l"/>
            <a:pathLst>
              <a:path h="4973546" w="5406028">
                <a:moveTo>
                  <a:pt x="0" y="0"/>
                </a:moveTo>
                <a:lnTo>
                  <a:pt x="5406028" y="0"/>
                </a:lnTo>
                <a:lnTo>
                  <a:pt x="5406028" y="4973545"/>
                </a:lnTo>
                <a:lnTo>
                  <a:pt x="0" y="4973545"/>
                </a:lnTo>
                <a:lnTo>
                  <a:pt x="0" y="0"/>
                </a:lnTo>
                <a:close/>
              </a:path>
            </a:pathLst>
          </a:custGeom>
          <a:blipFill>
            <a:blip r:embed="rId4"/>
            <a:stretch>
              <a:fillRect l="0" t="0" r="0" b="0"/>
            </a:stretch>
          </a:blipFill>
        </p:spPr>
      </p:sp>
      <p:sp>
        <p:nvSpPr>
          <p:cNvPr name="Freeform 6" id="6"/>
          <p:cNvSpPr/>
          <p:nvPr/>
        </p:nvSpPr>
        <p:spPr>
          <a:xfrm flipH="false" flipV="false" rot="-8924633">
            <a:off x="2397210" y="3098041"/>
            <a:ext cx="2513762" cy="4529301"/>
          </a:xfrm>
          <a:custGeom>
            <a:avLst/>
            <a:gdLst/>
            <a:ahLst/>
            <a:cxnLst/>
            <a:rect r="r" b="b" t="t" l="l"/>
            <a:pathLst>
              <a:path h="4529301" w="2513762">
                <a:moveTo>
                  <a:pt x="0" y="0"/>
                </a:moveTo>
                <a:lnTo>
                  <a:pt x="2513762" y="0"/>
                </a:lnTo>
                <a:lnTo>
                  <a:pt x="2513762" y="4529301"/>
                </a:lnTo>
                <a:lnTo>
                  <a:pt x="0" y="4529301"/>
                </a:lnTo>
                <a:lnTo>
                  <a:pt x="0" y="0"/>
                </a:lnTo>
                <a:close/>
              </a:path>
            </a:pathLst>
          </a:custGeom>
          <a:blipFill>
            <a:blip r:embed="rId5"/>
            <a:stretch>
              <a:fillRect l="0" t="0" r="0" b="0"/>
            </a:stretch>
          </a:blipFill>
        </p:spPr>
      </p:sp>
      <p:sp>
        <p:nvSpPr>
          <p:cNvPr name="Freeform 7" id="7"/>
          <p:cNvSpPr/>
          <p:nvPr/>
        </p:nvSpPr>
        <p:spPr>
          <a:xfrm flipH="false" flipV="false" rot="0">
            <a:off x="1028700" y="8338391"/>
            <a:ext cx="919909" cy="919909"/>
          </a:xfrm>
          <a:custGeom>
            <a:avLst/>
            <a:gdLst/>
            <a:ahLst/>
            <a:cxnLst/>
            <a:rect r="r" b="b" t="t" l="l"/>
            <a:pathLst>
              <a:path h="919909" w="919909">
                <a:moveTo>
                  <a:pt x="0" y="0"/>
                </a:moveTo>
                <a:lnTo>
                  <a:pt x="919909" y="0"/>
                </a:lnTo>
                <a:lnTo>
                  <a:pt x="919909" y="919909"/>
                </a:lnTo>
                <a:lnTo>
                  <a:pt x="0" y="919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595697" y="7370398"/>
            <a:ext cx="6663603" cy="1294142"/>
          </a:xfrm>
          <a:prstGeom prst="rect">
            <a:avLst/>
          </a:prstGeom>
        </p:spPr>
        <p:txBody>
          <a:bodyPr anchor="t" rtlCol="false" tIns="0" lIns="0" bIns="0" rIns="0">
            <a:spAutoFit/>
          </a:bodyPr>
          <a:lstStyle/>
          <a:p>
            <a:pPr algn="l">
              <a:lnSpc>
                <a:spcPts val="8831"/>
              </a:lnSpc>
            </a:pPr>
            <a:r>
              <a:rPr lang="en-US" sz="9394" b="true">
                <a:solidFill>
                  <a:srgbClr val="2C4622"/>
                </a:solidFill>
                <a:latin typeface="Poppins Ultra-Bold"/>
                <a:ea typeface="Poppins Ultra-Bold"/>
                <a:cs typeface="Poppins Ultra-Bold"/>
                <a:sym typeface="Poppins Ultra-Bold"/>
              </a:rPr>
              <a:t>OF NATURE</a:t>
            </a:r>
          </a:p>
        </p:txBody>
      </p:sp>
      <p:sp>
        <p:nvSpPr>
          <p:cNvPr name="TextBox 10" id="10"/>
          <p:cNvSpPr txBox="true"/>
          <p:nvPr/>
        </p:nvSpPr>
        <p:spPr>
          <a:xfrm rot="0">
            <a:off x="10595697" y="5012160"/>
            <a:ext cx="6663603" cy="2526143"/>
          </a:xfrm>
          <a:prstGeom prst="rect">
            <a:avLst/>
          </a:prstGeom>
        </p:spPr>
        <p:txBody>
          <a:bodyPr anchor="t" rtlCol="false" tIns="0" lIns="0" bIns="0" rIns="0">
            <a:spAutoFit/>
          </a:bodyPr>
          <a:lstStyle/>
          <a:p>
            <a:pPr algn="l">
              <a:lnSpc>
                <a:spcPts val="9335"/>
              </a:lnSpc>
            </a:pPr>
            <a:r>
              <a:rPr lang="en-US" sz="9931">
                <a:solidFill>
                  <a:srgbClr val="2C4622"/>
                </a:solidFill>
                <a:latin typeface="Poppins"/>
                <a:ea typeface="Poppins"/>
                <a:cs typeface="Poppins"/>
                <a:sym typeface="Poppins"/>
              </a:rPr>
              <a:t>THE HARMONY</a:t>
            </a:r>
          </a:p>
        </p:txBody>
      </p:sp>
      <p:sp>
        <p:nvSpPr>
          <p:cNvPr name="TextBox 11" id="11"/>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12" id="12"/>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13" id="13"/>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14" id="14"/>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15" id="15"/>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sp>
        <p:nvSpPr>
          <p:cNvPr name="TextBox 16" id="16"/>
          <p:cNvSpPr txBox="true"/>
          <p:nvPr/>
        </p:nvSpPr>
        <p:spPr>
          <a:xfrm rot="0">
            <a:off x="10595697" y="8862126"/>
            <a:ext cx="6663603" cy="396174"/>
          </a:xfrm>
          <a:prstGeom prst="rect">
            <a:avLst/>
          </a:prstGeom>
        </p:spPr>
        <p:txBody>
          <a:bodyPr anchor="t" rtlCol="false" tIns="0" lIns="0" bIns="0" rIns="0">
            <a:spAutoFit/>
          </a:bodyPr>
          <a:lstStyle/>
          <a:p>
            <a:pPr algn="l">
              <a:lnSpc>
                <a:spcPts val="3359"/>
              </a:lnSpc>
              <a:spcBef>
                <a:spcPct val="0"/>
              </a:spcBef>
            </a:pPr>
            <a:r>
              <a:rPr lang="en-US" sz="2400">
                <a:solidFill>
                  <a:srgbClr val="2C4622"/>
                </a:solidFill>
                <a:latin typeface="Canva Sans"/>
                <a:ea typeface="Canva Sans"/>
                <a:cs typeface="Canva Sans"/>
                <a:sym typeface="Canva Sans"/>
              </a:rPr>
              <a:t>Preserving Ecosystem Balance for the Future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8770474" y="4095472"/>
            <a:ext cx="747052" cy="747052"/>
          </a:xfrm>
          <a:custGeom>
            <a:avLst/>
            <a:gdLst/>
            <a:ahLst/>
            <a:cxnLst/>
            <a:rect r="r" b="b" t="t" l="l"/>
            <a:pathLst>
              <a:path h="747052" w="747052">
                <a:moveTo>
                  <a:pt x="0" y="0"/>
                </a:moveTo>
                <a:lnTo>
                  <a:pt x="747052" y="0"/>
                </a:lnTo>
                <a:lnTo>
                  <a:pt x="747052" y="747053"/>
                </a:lnTo>
                <a:lnTo>
                  <a:pt x="0" y="7470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775180"/>
            <a:ext cx="7563995" cy="3520987"/>
          </a:xfrm>
          <a:prstGeom prst="rect">
            <a:avLst/>
          </a:prstGeom>
        </p:spPr>
        <p:txBody>
          <a:bodyPr anchor="t" rtlCol="false" tIns="0" lIns="0" bIns="0" rIns="0">
            <a:spAutoFit/>
          </a:bodyPr>
          <a:lstStyle/>
          <a:p>
            <a:pPr algn="l">
              <a:lnSpc>
                <a:spcPts val="8851"/>
              </a:lnSpc>
            </a:pPr>
            <a:r>
              <a:rPr lang="en-US" sz="9416">
                <a:solidFill>
                  <a:srgbClr val="2C4622"/>
                </a:solidFill>
                <a:latin typeface="Poppins"/>
                <a:ea typeface="Poppins"/>
                <a:cs typeface="Poppins"/>
                <a:sym typeface="Poppins"/>
              </a:rPr>
              <a:t>TRADITIONAL WISDOM AND NATURE</a:t>
            </a:r>
          </a:p>
        </p:txBody>
      </p:sp>
      <p:sp>
        <p:nvSpPr>
          <p:cNvPr name="TextBox 5" id="5"/>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6" id="6"/>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7" id="7"/>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8" id="8"/>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9" id="9"/>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sp>
        <p:nvSpPr>
          <p:cNvPr name="TextBox 10" id="10"/>
          <p:cNvSpPr txBox="true"/>
          <p:nvPr/>
        </p:nvSpPr>
        <p:spPr>
          <a:xfrm rot="0">
            <a:off x="10483773" y="6562321"/>
            <a:ext cx="6775527" cy="396174"/>
          </a:xfrm>
          <a:prstGeom prst="rect">
            <a:avLst/>
          </a:prstGeom>
        </p:spPr>
        <p:txBody>
          <a:bodyPr anchor="t" rtlCol="false" tIns="0" lIns="0" bIns="0" rIns="0">
            <a:spAutoFit/>
          </a:bodyPr>
          <a:lstStyle/>
          <a:p>
            <a:pPr algn="l">
              <a:lnSpc>
                <a:spcPts val="3359"/>
              </a:lnSpc>
              <a:spcBef>
                <a:spcPct val="0"/>
              </a:spcBef>
            </a:pPr>
            <a:r>
              <a:rPr lang="en-US" sz="2400">
                <a:solidFill>
                  <a:srgbClr val="2C4622"/>
                </a:solidFill>
                <a:latin typeface="Canva Sans"/>
                <a:ea typeface="Canva Sans"/>
                <a:cs typeface="Canva Sans"/>
                <a:sym typeface="Canva Sans"/>
              </a:rPr>
              <a:t>Lessons from the Past</a:t>
            </a:r>
          </a:p>
        </p:txBody>
      </p:sp>
      <p:sp>
        <p:nvSpPr>
          <p:cNvPr name="TextBox 11" id="11"/>
          <p:cNvSpPr txBox="true"/>
          <p:nvPr/>
        </p:nvSpPr>
        <p:spPr>
          <a:xfrm rot="0">
            <a:off x="10483773" y="7337253"/>
            <a:ext cx="6775527" cy="1921047"/>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Indigenous cultures have long understood the harmony between humans and nature. Their sustainable practices, such as rotational farming, controlled burning, and wildlife conservation, promote balance without depleting resources. Traditional ecological knowledge emphasizes respect for nature, ensuring resources remain available for future generations. By integrating ancestral wisdom with modern science, we can foster a more sustainable world.</a:t>
            </a:r>
          </a:p>
        </p:txBody>
      </p:sp>
      <p:grpSp>
        <p:nvGrpSpPr>
          <p:cNvPr name="Group 12" id="12"/>
          <p:cNvGrpSpPr/>
          <p:nvPr/>
        </p:nvGrpSpPr>
        <p:grpSpPr>
          <a:xfrm rot="0">
            <a:off x="10597944" y="2949123"/>
            <a:ext cx="6661356" cy="3039751"/>
            <a:chOff x="0" y="0"/>
            <a:chExt cx="1032018" cy="470937"/>
          </a:xfrm>
        </p:grpSpPr>
        <p:sp>
          <p:nvSpPr>
            <p:cNvPr name="Freeform 13" id="13"/>
            <p:cNvSpPr/>
            <p:nvPr/>
          </p:nvSpPr>
          <p:spPr>
            <a:xfrm flipH="false" flipV="false" rot="0">
              <a:off x="0" y="0"/>
              <a:ext cx="1032018" cy="470937"/>
            </a:xfrm>
            <a:custGeom>
              <a:avLst/>
              <a:gdLst/>
              <a:ahLst/>
              <a:cxnLst/>
              <a:rect r="r" b="b" t="t" l="l"/>
              <a:pathLst>
                <a:path h="470937" w="1032018">
                  <a:moveTo>
                    <a:pt x="0" y="0"/>
                  </a:moveTo>
                  <a:lnTo>
                    <a:pt x="1032018" y="0"/>
                  </a:lnTo>
                  <a:lnTo>
                    <a:pt x="1032018" y="470937"/>
                  </a:lnTo>
                  <a:lnTo>
                    <a:pt x="0" y="470937"/>
                  </a:lnTo>
                  <a:close/>
                </a:path>
              </a:pathLst>
            </a:custGeom>
            <a:blipFill>
              <a:blip r:embed="rId6"/>
              <a:stretch>
                <a:fillRect l="0" t="-23001" r="0" b="-23001"/>
              </a:stretch>
            </a:blipFill>
          </p:spPr>
        </p:sp>
      </p:grpSp>
      <p:grpSp>
        <p:nvGrpSpPr>
          <p:cNvPr name="Group 14" id="14"/>
          <p:cNvGrpSpPr/>
          <p:nvPr/>
        </p:nvGrpSpPr>
        <p:grpSpPr>
          <a:xfrm rot="0">
            <a:off x="1028700" y="6600421"/>
            <a:ext cx="8679706" cy="2657879"/>
            <a:chOff x="0" y="0"/>
            <a:chExt cx="1344714" cy="411775"/>
          </a:xfrm>
        </p:grpSpPr>
        <p:sp>
          <p:nvSpPr>
            <p:cNvPr name="Freeform 15" id="15"/>
            <p:cNvSpPr/>
            <p:nvPr/>
          </p:nvSpPr>
          <p:spPr>
            <a:xfrm flipH="false" flipV="false" rot="0">
              <a:off x="0" y="0"/>
              <a:ext cx="1344714" cy="411775"/>
            </a:xfrm>
            <a:custGeom>
              <a:avLst/>
              <a:gdLst/>
              <a:ahLst/>
              <a:cxnLst/>
              <a:rect r="r" b="b" t="t" l="l"/>
              <a:pathLst>
                <a:path h="411775" w="1344714">
                  <a:moveTo>
                    <a:pt x="0" y="0"/>
                  </a:moveTo>
                  <a:lnTo>
                    <a:pt x="1344714" y="0"/>
                  </a:lnTo>
                  <a:lnTo>
                    <a:pt x="1344714" y="411775"/>
                  </a:lnTo>
                  <a:lnTo>
                    <a:pt x="0" y="411775"/>
                  </a:lnTo>
                  <a:close/>
                </a:path>
              </a:pathLst>
            </a:custGeom>
            <a:blipFill>
              <a:blip r:embed="rId7"/>
              <a:stretch>
                <a:fillRect l="0" t="-30503" r="0" b="-90336"/>
              </a:stretch>
            </a:blipFill>
          </p:spPr>
        </p:sp>
      </p:grpSp>
      <p:sp>
        <p:nvSpPr>
          <p:cNvPr name="Freeform 16" id="16"/>
          <p:cNvSpPr/>
          <p:nvPr/>
        </p:nvSpPr>
        <p:spPr>
          <a:xfrm flipH="false" flipV="false" rot="-4630716">
            <a:off x="-532964" y="8306252"/>
            <a:ext cx="2907815" cy="2675190"/>
          </a:xfrm>
          <a:custGeom>
            <a:avLst/>
            <a:gdLst/>
            <a:ahLst/>
            <a:cxnLst/>
            <a:rect r="r" b="b" t="t" l="l"/>
            <a:pathLst>
              <a:path h="2675190" w="2907815">
                <a:moveTo>
                  <a:pt x="0" y="0"/>
                </a:moveTo>
                <a:lnTo>
                  <a:pt x="2907815" y="0"/>
                </a:lnTo>
                <a:lnTo>
                  <a:pt x="2907815" y="2675189"/>
                </a:lnTo>
                <a:lnTo>
                  <a:pt x="0" y="2675189"/>
                </a:lnTo>
                <a:lnTo>
                  <a:pt x="0" y="0"/>
                </a:lnTo>
                <a:close/>
              </a:path>
            </a:pathLst>
          </a:custGeom>
          <a:blipFill>
            <a:blip r:embed="rId8"/>
            <a:stretch>
              <a:fillRect l="0" t="0" r="0" b="0"/>
            </a:stretch>
          </a:blipFill>
        </p:spPr>
      </p:sp>
      <p:sp>
        <p:nvSpPr>
          <p:cNvPr name="Freeform 17" id="17"/>
          <p:cNvSpPr/>
          <p:nvPr/>
        </p:nvSpPr>
        <p:spPr>
          <a:xfrm flipH="false" flipV="false" rot="-8924633">
            <a:off x="16668470" y="2533283"/>
            <a:ext cx="1352112" cy="2436238"/>
          </a:xfrm>
          <a:custGeom>
            <a:avLst/>
            <a:gdLst/>
            <a:ahLst/>
            <a:cxnLst/>
            <a:rect r="r" b="b" t="t" l="l"/>
            <a:pathLst>
              <a:path h="2436238" w="1352112">
                <a:moveTo>
                  <a:pt x="0" y="0"/>
                </a:moveTo>
                <a:lnTo>
                  <a:pt x="1352112" y="0"/>
                </a:lnTo>
                <a:lnTo>
                  <a:pt x="1352112" y="2436238"/>
                </a:lnTo>
                <a:lnTo>
                  <a:pt x="0" y="2436238"/>
                </a:lnTo>
                <a:lnTo>
                  <a:pt x="0" y="0"/>
                </a:lnTo>
                <a:close/>
              </a:path>
            </a:pathLst>
          </a:custGeom>
          <a:blipFill>
            <a:blip r:embed="rId9"/>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grpSp>
        <p:nvGrpSpPr>
          <p:cNvPr name="Group 2" id="2"/>
          <p:cNvGrpSpPr/>
          <p:nvPr/>
        </p:nvGrpSpPr>
        <p:grpSpPr>
          <a:xfrm rot="0">
            <a:off x="1028700" y="2610803"/>
            <a:ext cx="4681544" cy="3371155"/>
            <a:chOff x="0" y="0"/>
            <a:chExt cx="725294" cy="522280"/>
          </a:xfrm>
        </p:grpSpPr>
        <p:sp>
          <p:nvSpPr>
            <p:cNvPr name="Freeform 3" id="3"/>
            <p:cNvSpPr/>
            <p:nvPr/>
          </p:nvSpPr>
          <p:spPr>
            <a:xfrm flipH="false" flipV="false" rot="0">
              <a:off x="0" y="0"/>
              <a:ext cx="725294" cy="522280"/>
            </a:xfrm>
            <a:custGeom>
              <a:avLst/>
              <a:gdLst/>
              <a:ahLst/>
              <a:cxnLst/>
              <a:rect r="r" b="b" t="t" l="l"/>
              <a:pathLst>
                <a:path h="522280" w="725294">
                  <a:moveTo>
                    <a:pt x="0" y="0"/>
                  </a:moveTo>
                  <a:lnTo>
                    <a:pt x="725294" y="0"/>
                  </a:lnTo>
                  <a:lnTo>
                    <a:pt x="725294" y="522280"/>
                  </a:lnTo>
                  <a:lnTo>
                    <a:pt x="0" y="522280"/>
                  </a:lnTo>
                  <a:close/>
                </a:path>
              </a:pathLst>
            </a:custGeom>
            <a:blipFill>
              <a:blip r:embed="rId2"/>
              <a:stretch>
                <a:fillRect l="-15054" t="0" r="-710" b="-14142"/>
              </a:stretch>
            </a:blipFill>
          </p:spPr>
        </p:sp>
      </p:grpSp>
      <p:sp>
        <p:nvSpPr>
          <p:cNvPr name="Freeform 4" id="4"/>
          <p:cNvSpPr/>
          <p:nvPr/>
        </p:nvSpPr>
        <p:spPr>
          <a:xfrm flipH="false" flipV="false" rot="0">
            <a:off x="6872716" y="5143500"/>
            <a:ext cx="838458" cy="838458"/>
          </a:xfrm>
          <a:custGeom>
            <a:avLst/>
            <a:gdLst/>
            <a:ahLst/>
            <a:cxnLst/>
            <a:rect r="r" b="b" t="t" l="l"/>
            <a:pathLst>
              <a:path h="838458" w="838458">
                <a:moveTo>
                  <a:pt x="0" y="0"/>
                </a:moveTo>
                <a:lnTo>
                  <a:pt x="838458" y="0"/>
                </a:lnTo>
                <a:lnTo>
                  <a:pt x="838458" y="838458"/>
                </a:lnTo>
                <a:lnTo>
                  <a:pt x="0" y="8384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584803" y="2477918"/>
            <a:ext cx="6674497" cy="3820793"/>
          </a:xfrm>
          <a:prstGeom prst="rect">
            <a:avLst/>
          </a:prstGeom>
        </p:spPr>
        <p:txBody>
          <a:bodyPr anchor="t" rtlCol="false" tIns="0" lIns="0" bIns="0" rIns="0">
            <a:spAutoFit/>
          </a:bodyPr>
          <a:lstStyle/>
          <a:p>
            <a:pPr algn="l">
              <a:lnSpc>
                <a:spcPts val="9624"/>
              </a:lnSpc>
            </a:pPr>
            <a:r>
              <a:rPr lang="en-US" sz="10238">
                <a:solidFill>
                  <a:srgbClr val="2C4622"/>
                </a:solidFill>
                <a:latin typeface="Poppins"/>
                <a:ea typeface="Poppins"/>
                <a:cs typeface="Poppins"/>
                <a:sym typeface="Poppins"/>
              </a:rPr>
              <a:t>FUTURE OF NATURE’S HARMONY</a:t>
            </a:r>
          </a:p>
        </p:txBody>
      </p:sp>
      <p:sp>
        <p:nvSpPr>
          <p:cNvPr name="TextBox 7" id="7"/>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8" id="8"/>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9" id="9"/>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10" id="10"/>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11" id="11"/>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sp>
        <p:nvSpPr>
          <p:cNvPr name="TextBox 12" id="12"/>
          <p:cNvSpPr txBox="true"/>
          <p:nvPr/>
        </p:nvSpPr>
        <p:spPr>
          <a:xfrm rot="0">
            <a:off x="6872716" y="2572703"/>
            <a:ext cx="2549614" cy="1234242"/>
          </a:xfrm>
          <a:prstGeom prst="rect">
            <a:avLst/>
          </a:prstGeom>
        </p:spPr>
        <p:txBody>
          <a:bodyPr anchor="t" rtlCol="false" tIns="0" lIns="0" bIns="0" rIns="0">
            <a:spAutoFit/>
          </a:bodyPr>
          <a:lstStyle/>
          <a:p>
            <a:pPr algn="l">
              <a:lnSpc>
                <a:spcPts val="3359"/>
              </a:lnSpc>
              <a:spcBef>
                <a:spcPct val="0"/>
              </a:spcBef>
            </a:pPr>
            <a:r>
              <a:rPr lang="en-US" sz="2400">
                <a:solidFill>
                  <a:srgbClr val="2C4622"/>
                </a:solidFill>
                <a:latin typeface="Canva Sans"/>
                <a:ea typeface="Canva Sans"/>
                <a:cs typeface="Canva Sans"/>
                <a:sym typeface="Canva Sans"/>
              </a:rPr>
              <a:t>Innovations and solutions for a balanced world</a:t>
            </a:r>
          </a:p>
        </p:txBody>
      </p:sp>
      <p:grpSp>
        <p:nvGrpSpPr>
          <p:cNvPr name="Group 13" id="13"/>
          <p:cNvGrpSpPr/>
          <p:nvPr/>
        </p:nvGrpSpPr>
        <p:grpSpPr>
          <a:xfrm rot="0">
            <a:off x="1028700" y="6690670"/>
            <a:ext cx="16252056" cy="2567630"/>
            <a:chOff x="0" y="0"/>
            <a:chExt cx="4280377" cy="676248"/>
          </a:xfrm>
        </p:grpSpPr>
        <p:sp>
          <p:nvSpPr>
            <p:cNvPr name="Freeform 14" id="14"/>
            <p:cNvSpPr/>
            <p:nvPr/>
          </p:nvSpPr>
          <p:spPr>
            <a:xfrm flipH="false" flipV="false" rot="0">
              <a:off x="0" y="0"/>
              <a:ext cx="4280377" cy="676248"/>
            </a:xfrm>
            <a:custGeom>
              <a:avLst/>
              <a:gdLst/>
              <a:ahLst/>
              <a:cxnLst/>
              <a:rect r="r" b="b" t="t" l="l"/>
              <a:pathLst>
                <a:path h="676248" w="4280377">
                  <a:moveTo>
                    <a:pt x="0" y="0"/>
                  </a:moveTo>
                  <a:lnTo>
                    <a:pt x="4280377" y="0"/>
                  </a:lnTo>
                  <a:lnTo>
                    <a:pt x="4280377" y="676248"/>
                  </a:lnTo>
                  <a:lnTo>
                    <a:pt x="0" y="676248"/>
                  </a:lnTo>
                  <a:close/>
                </a:path>
              </a:pathLst>
            </a:custGeom>
            <a:solidFill>
              <a:srgbClr val="000000">
                <a:alpha val="0"/>
              </a:srgbClr>
            </a:solidFill>
            <a:ln w="9525" cap="sq">
              <a:solidFill>
                <a:srgbClr val="2C4622"/>
              </a:solidFill>
              <a:prstDash val="solid"/>
              <a:miter/>
            </a:ln>
          </p:spPr>
        </p:sp>
        <p:sp>
          <p:nvSpPr>
            <p:cNvPr name="TextBox 15" id="15"/>
            <p:cNvSpPr txBox="true"/>
            <p:nvPr/>
          </p:nvSpPr>
          <p:spPr>
            <a:xfrm>
              <a:off x="0" y="-47625"/>
              <a:ext cx="4280377" cy="723873"/>
            </a:xfrm>
            <a:prstGeom prst="rect">
              <a:avLst/>
            </a:prstGeom>
          </p:spPr>
          <p:txBody>
            <a:bodyPr anchor="ctr" rtlCol="false" tIns="50800" lIns="50800" bIns="50800" rIns="50800"/>
            <a:lstStyle/>
            <a:p>
              <a:pPr algn="ctr">
                <a:lnSpc>
                  <a:spcPts val="2239"/>
                </a:lnSpc>
              </a:pPr>
            </a:p>
          </p:txBody>
        </p:sp>
      </p:grpSp>
      <p:sp>
        <p:nvSpPr>
          <p:cNvPr name="TextBox 16" id="16"/>
          <p:cNvSpPr txBox="true"/>
          <p:nvPr/>
        </p:nvSpPr>
        <p:spPr>
          <a:xfrm rot="0">
            <a:off x="7347294" y="7460541"/>
            <a:ext cx="3593412" cy="1368729"/>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Planting trees and rehabilitating degraded lands restore biodiversity, regulate climate, and combat desertification, ensuring ecosystem resilience.</a:t>
            </a:r>
          </a:p>
        </p:txBody>
      </p:sp>
      <p:sp>
        <p:nvSpPr>
          <p:cNvPr name="TextBox 17" id="17"/>
          <p:cNvSpPr txBox="true"/>
          <p:nvPr/>
        </p:nvSpPr>
        <p:spPr>
          <a:xfrm rot="0">
            <a:off x="1863105" y="7460541"/>
            <a:ext cx="3593412" cy="1368729"/>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Shifting towards solar, wind, and hydropower reduces reliance on fossil fuels, minimizing pollution and combating climate change for a sustainable future.</a:t>
            </a:r>
          </a:p>
        </p:txBody>
      </p:sp>
      <p:sp>
        <p:nvSpPr>
          <p:cNvPr name="TextBox 18" id="18"/>
          <p:cNvSpPr txBox="true"/>
          <p:nvPr/>
        </p:nvSpPr>
        <p:spPr>
          <a:xfrm rot="0">
            <a:off x="12831483" y="7460541"/>
            <a:ext cx="3593412" cy="1368729"/>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Education, activism, and sustainable policies empower individuals to take action, fostering a global movement for environmental protection and ecological restoration.</a:t>
            </a:r>
          </a:p>
        </p:txBody>
      </p:sp>
      <p:sp>
        <p:nvSpPr>
          <p:cNvPr name="TextBox 19" id="19"/>
          <p:cNvSpPr txBox="true"/>
          <p:nvPr/>
        </p:nvSpPr>
        <p:spPr>
          <a:xfrm rot="0">
            <a:off x="1863105" y="7091125"/>
            <a:ext cx="3593412"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Renewable Energy Expansion</a:t>
            </a:r>
          </a:p>
        </p:txBody>
      </p:sp>
      <p:sp>
        <p:nvSpPr>
          <p:cNvPr name="TextBox 20" id="20"/>
          <p:cNvSpPr txBox="true"/>
          <p:nvPr/>
        </p:nvSpPr>
        <p:spPr>
          <a:xfrm rot="0">
            <a:off x="7347294" y="7091125"/>
            <a:ext cx="3593412"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Reforestation and Land Restoration</a:t>
            </a:r>
          </a:p>
        </p:txBody>
      </p:sp>
      <p:sp>
        <p:nvSpPr>
          <p:cNvPr name="TextBox 21" id="21"/>
          <p:cNvSpPr txBox="true"/>
          <p:nvPr/>
        </p:nvSpPr>
        <p:spPr>
          <a:xfrm rot="0">
            <a:off x="12831483" y="7091125"/>
            <a:ext cx="3593412"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Community Involvement</a:t>
            </a:r>
          </a:p>
        </p:txBody>
      </p:sp>
      <p:sp>
        <p:nvSpPr>
          <p:cNvPr name="Freeform 22" id="22"/>
          <p:cNvSpPr/>
          <p:nvPr/>
        </p:nvSpPr>
        <p:spPr>
          <a:xfrm flipH="false" flipV="false" rot="-5279906">
            <a:off x="8041663" y="4234657"/>
            <a:ext cx="2204673" cy="2028300"/>
          </a:xfrm>
          <a:custGeom>
            <a:avLst/>
            <a:gdLst/>
            <a:ahLst/>
            <a:cxnLst/>
            <a:rect r="r" b="b" t="t" l="l"/>
            <a:pathLst>
              <a:path h="2028300" w="2204673">
                <a:moveTo>
                  <a:pt x="0" y="0"/>
                </a:moveTo>
                <a:lnTo>
                  <a:pt x="2204674" y="0"/>
                </a:lnTo>
                <a:lnTo>
                  <a:pt x="2204674" y="2028300"/>
                </a:lnTo>
                <a:lnTo>
                  <a:pt x="0" y="2028300"/>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6131313"/>
            <a:ext cx="6965670" cy="3462118"/>
          </a:xfrm>
          <a:prstGeom prst="rect">
            <a:avLst/>
          </a:prstGeom>
        </p:spPr>
        <p:txBody>
          <a:bodyPr anchor="t" rtlCol="false" tIns="0" lIns="0" bIns="0" rIns="0">
            <a:spAutoFit/>
          </a:bodyPr>
          <a:lstStyle/>
          <a:p>
            <a:pPr algn="l">
              <a:lnSpc>
                <a:spcPts val="12796"/>
              </a:lnSpc>
            </a:pPr>
            <a:r>
              <a:rPr lang="en-US" sz="13613">
                <a:solidFill>
                  <a:srgbClr val="2C4622"/>
                </a:solidFill>
                <a:latin typeface="Poppins"/>
                <a:ea typeface="Poppins"/>
                <a:cs typeface="Poppins"/>
                <a:sym typeface="Poppins"/>
              </a:rPr>
              <a:t>THANK YOU</a:t>
            </a:r>
          </a:p>
        </p:txBody>
      </p:sp>
      <p:sp>
        <p:nvSpPr>
          <p:cNvPr name="TextBox 4" id="4"/>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5" id="5"/>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6" id="6"/>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7" id="7"/>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8" id="8"/>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grpSp>
        <p:nvGrpSpPr>
          <p:cNvPr name="Group 9" id="9"/>
          <p:cNvGrpSpPr/>
          <p:nvPr/>
        </p:nvGrpSpPr>
        <p:grpSpPr>
          <a:xfrm rot="0">
            <a:off x="7994370" y="6340863"/>
            <a:ext cx="9264930" cy="2917437"/>
            <a:chOff x="0" y="0"/>
            <a:chExt cx="2440146" cy="768378"/>
          </a:xfrm>
        </p:grpSpPr>
        <p:sp>
          <p:nvSpPr>
            <p:cNvPr name="Freeform 10" id="10"/>
            <p:cNvSpPr/>
            <p:nvPr/>
          </p:nvSpPr>
          <p:spPr>
            <a:xfrm flipH="false" flipV="false" rot="0">
              <a:off x="0" y="0"/>
              <a:ext cx="2440146" cy="768378"/>
            </a:xfrm>
            <a:custGeom>
              <a:avLst/>
              <a:gdLst/>
              <a:ahLst/>
              <a:cxnLst/>
              <a:rect r="r" b="b" t="t" l="l"/>
              <a:pathLst>
                <a:path h="768378" w="2440146">
                  <a:moveTo>
                    <a:pt x="0" y="0"/>
                  </a:moveTo>
                  <a:lnTo>
                    <a:pt x="2440146" y="0"/>
                  </a:lnTo>
                  <a:lnTo>
                    <a:pt x="2440146" y="768378"/>
                  </a:lnTo>
                  <a:lnTo>
                    <a:pt x="0" y="768378"/>
                  </a:lnTo>
                  <a:close/>
                </a:path>
              </a:pathLst>
            </a:custGeom>
            <a:solidFill>
              <a:srgbClr val="000000">
                <a:alpha val="0"/>
              </a:srgbClr>
            </a:solidFill>
            <a:ln w="9525" cap="sq">
              <a:solidFill>
                <a:srgbClr val="2C4622"/>
              </a:solidFill>
              <a:prstDash val="solid"/>
              <a:miter/>
            </a:ln>
          </p:spPr>
        </p:sp>
        <p:sp>
          <p:nvSpPr>
            <p:cNvPr name="TextBox 11" id="11"/>
            <p:cNvSpPr txBox="true"/>
            <p:nvPr/>
          </p:nvSpPr>
          <p:spPr>
            <a:xfrm>
              <a:off x="0" y="-47625"/>
              <a:ext cx="2440146" cy="816003"/>
            </a:xfrm>
            <a:prstGeom prst="rect">
              <a:avLst/>
            </a:prstGeom>
          </p:spPr>
          <p:txBody>
            <a:bodyPr anchor="ctr" rtlCol="false" tIns="50800" lIns="50800" bIns="50800" rIns="50800"/>
            <a:lstStyle/>
            <a:p>
              <a:pPr algn="ctr">
                <a:lnSpc>
                  <a:spcPts val="2239"/>
                </a:lnSpc>
              </a:pPr>
            </a:p>
          </p:txBody>
        </p:sp>
      </p:grpSp>
      <p:sp>
        <p:nvSpPr>
          <p:cNvPr name="TextBox 12" id="12"/>
          <p:cNvSpPr txBox="true"/>
          <p:nvPr/>
        </p:nvSpPr>
        <p:spPr>
          <a:xfrm rot="0">
            <a:off x="9073142" y="7208770"/>
            <a:ext cx="1149475" cy="815208"/>
          </a:xfrm>
          <a:prstGeom prst="rect">
            <a:avLst/>
          </a:prstGeom>
        </p:spPr>
        <p:txBody>
          <a:bodyPr anchor="t" rtlCol="false" tIns="0" lIns="0" bIns="0" rIns="0">
            <a:spAutoFit/>
          </a:bodyPr>
          <a:lstStyle/>
          <a:p>
            <a:pPr algn="ctr">
              <a:lnSpc>
                <a:spcPts val="3359"/>
              </a:lnSpc>
              <a:spcBef>
                <a:spcPct val="0"/>
              </a:spcBef>
            </a:pPr>
            <a:r>
              <a:rPr lang="en-US" sz="2400">
                <a:solidFill>
                  <a:srgbClr val="2C4622"/>
                </a:solidFill>
                <a:latin typeface="Canva Sans"/>
                <a:ea typeface="Canva Sans"/>
                <a:cs typeface="Canva Sans"/>
                <a:sym typeface="Canva Sans"/>
              </a:rPr>
              <a:t>Get In Touch</a:t>
            </a:r>
          </a:p>
        </p:txBody>
      </p:sp>
      <p:grpSp>
        <p:nvGrpSpPr>
          <p:cNvPr name="Group 13" id="13"/>
          <p:cNvGrpSpPr/>
          <p:nvPr/>
        </p:nvGrpSpPr>
        <p:grpSpPr>
          <a:xfrm rot="0">
            <a:off x="1028700" y="2368803"/>
            <a:ext cx="6153055" cy="3215584"/>
            <a:chOff x="0" y="0"/>
            <a:chExt cx="953269" cy="498178"/>
          </a:xfrm>
        </p:grpSpPr>
        <p:sp>
          <p:nvSpPr>
            <p:cNvPr name="Freeform 14" id="14"/>
            <p:cNvSpPr/>
            <p:nvPr/>
          </p:nvSpPr>
          <p:spPr>
            <a:xfrm flipH="false" flipV="false" rot="0">
              <a:off x="0" y="0"/>
              <a:ext cx="953269" cy="498178"/>
            </a:xfrm>
            <a:custGeom>
              <a:avLst/>
              <a:gdLst/>
              <a:ahLst/>
              <a:cxnLst/>
              <a:rect r="r" b="b" t="t" l="l"/>
              <a:pathLst>
                <a:path h="498178" w="953269">
                  <a:moveTo>
                    <a:pt x="0" y="0"/>
                  </a:moveTo>
                  <a:lnTo>
                    <a:pt x="953269" y="0"/>
                  </a:lnTo>
                  <a:lnTo>
                    <a:pt x="953269" y="498178"/>
                  </a:lnTo>
                  <a:lnTo>
                    <a:pt x="0" y="498178"/>
                  </a:lnTo>
                  <a:close/>
                </a:path>
              </a:pathLst>
            </a:custGeom>
            <a:blipFill>
              <a:blip r:embed="rId4"/>
              <a:stretch>
                <a:fillRect l="0" t="-13743" r="0" b="-13743"/>
              </a:stretch>
            </a:blipFill>
          </p:spPr>
        </p:sp>
      </p:grpSp>
      <p:grpSp>
        <p:nvGrpSpPr>
          <p:cNvPr name="Group 15" id="15"/>
          <p:cNvGrpSpPr/>
          <p:nvPr/>
        </p:nvGrpSpPr>
        <p:grpSpPr>
          <a:xfrm rot="0">
            <a:off x="7994370" y="2368803"/>
            <a:ext cx="9264930" cy="3215584"/>
            <a:chOff x="0" y="0"/>
            <a:chExt cx="1435380" cy="498178"/>
          </a:xfrm>
        </p:grpSpPr>
        <p:sp>
          <p:nvSpPr>
            <p:cNvPr name="Freeform 16" id="16"/>
            <p:cNvSpPr/>
            <p:nvPr/>
          </p:nvSpPr>
          <p:spPr>
            <a:xfrm flipH="false" flipV="false" rot="0">
              <a:off x="0" y="0"/>
              <a:ext cx="1435380" cy="498178"/>
            </a:xfrm>
            <a:custGeom>
              <a:avLst/>
              <a:gdLst/>
              <a:ahLst/>
              <a:cxnLst/>
              <a:rect r="r" b="b" t="t" l="l"/>
              <a:pathLst>
                <a:path h="498178" w="1435380">
                  <a:moveTo>
                    <a:pt x="0" y="0"/>
                  </a:moveTo>
                  <a:lnTo>
                    <a:pt x="1435380" y="0"/>
                  </a:lnTo>
                  <a:lnTo>
                    <a:pt x="1435380" y="498178"/>
                  </a:lnTo>
                  <a:lnTo>
                    <a:pt x="0" y="498178"/>
                  </a:lnTo>
                  <a:close/>
                </a:path>
              </a:pathLst>
            </a:custGeom>
            <a:blipFill>
              <a:blip r:embed="rId5"/>
              <a:stretch>
                <a:fillRect l="0" t="-40039" r="0" b="-40039"/>
              </a:stretch>
            </a:blipFill>
          </p:spPr>
        </p:sp>
      </p:grpSp>
      <p:sp>
        <p:nvSpPr>
          <p:cNvPr name="Freeform 17" id="17"/>
          <p:cNvSpPr/>
          <p:nvPr/>
        </p:nvSpPr>
        <p:spPr>
          <a:xfrm flipH="false" flipV="false" rot="0">
            <a:off x="11311199" y="6794858"/>
            <a:ext cx="376800" cy="376800"/>
          </a:xfrm>
          <a:custGeom>
            <a:avLst/>
            <a:gdLst/>
            <a:ahLst/>
            <a:cxnLst/>
            <a:rect r="r" b="b" t="t" l="l"/>
            <a:pathLst>
              <a:path h="376800" w="376800">
                <a:moveTo>
                  <a:pt x="0" y="0"/>
                </a:moveTo>
                <a:lnTo>
                  <a:pt x="376800" y="0"/>
                </a:lnTo>
                <a:lnTo>
                  <a:pt x="376800" y="376800"/>
                </a:lnTo>
                <a:lnTo>
                  <a:pt x="0" y="376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1301390" y="7319456"/>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1301390" y="7863671"/>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1301390" y="8407887"/>
            <a:ext cx="396418" cy="396418"/>
          </a:xfrm>
          <a:custGeom>
            <a:avLst/>
            <a:gdLst/>
            <a:ahLst/>
            <a:cxnLst/>
            <a:rect r="r" b="b" t="t" l="l"/>
            <a:pathLst>
              <a:path h="396418" w="396418">
                <a:moveTo>
                  <a:pt x="0" y="0"/>
                </a:moveTo>
                <a:lnTo>
                  <a:pt x="396418" y="0"/>
                </a:lnTo>
                <a:lnTo>
                  <a:pt x="396418" y="396418"/>
                </a:lnTo>
                <a:lnTo>
                  <a:pt x="0" y="39641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12228788" y="6836923"/>
            <a:ext cx="4449285" cy="264094"/>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+123-456-7890</a:t>
            </a:r>
          </a:p>
        </p:txBody>
      </p:sp>
      <p:sp>
        <p:nvSpPr>
          <p:cNvPr name="TextBox 22" id="22"/>
          <p:cNvSpPr txBox="true"/>
          <p:nvPr/>
        </p:nvSpPr>
        <p:spPr>
          <a:xfrm rot="0">
            <a:off x="12228788" y="7371330"/>
            <a:ext cx="4449285" cy="264094"/>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WWW.REALLYGREATSITE.COM</a:t>
            </a:r>
          </a:p>
        </p:txBody>
      </p:sp>
      <p:sp>
        <p:nvSpPr>
          <p:cNvPr name="TextBox 23" id="23"/>
          <p:cNvSpPr txBox="true"/>
          <p:nvPr/>
        </p:nvSpPr>
        <p:spPr>
          <a:xfrm rot="0">
            <a:off x="12247643" y="7915546"/>
            <a:ext cx="4449285" cy="264094"/>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HELLO@REALLYGREATSITE.COM</a:t>
            </a:r>
          </a:p>
        </p:txBody>
      </p:sp>
      <p:sp>
        <p:nvSpPr>
          <p:cNvPr name="TextBox 24" id="24"/>
          <p:cNvSpPr txBox="true"/>
          <p:nvPr/>
        </p:nvSpPr>
        <p:spPr>
          <a:xfrm rot="0">
            <a:off x="12228788" y="8459729"/>
            <a:ext cx="4449285" cy="264094"/>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123 ANYWHERE ST., ANY CITY, ST 12345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570514" y="2796151"/>
            <a:ext cx="6688786" cy="6462149"/>
            <a:chOff x="0" y="0"/>
            <a:chExt cx="1036268" cy="1001156"/>
          </a:xfrm>
        </p:grpSpPr>
        <p:sp>
          <p:nvSpPr>
            <p:cNvPr name="Freeform 4" id="4"/>
            <p:cNvSpPr/>
            <p:nvPr/>
          </p:nvSpPr>
          <p:spPr>
            <a:xfrm flipH="false" flipV="false" rot="0">
              <a:off x="0" y="0"/>
              <a:ext cx="1036268" cy="1001156"/>
            </a:xfrm>
            <a:custGeom>
              <a:avLst/>
              <a:gdLst/>
              <a:ahLst/>
              <a:cxnLst/>
              <a:rect r="r" b="b" t="t" l="l"/>
              <a:pathLst>
                <a:path h="1001156" w="1036268">
                  <a:moveTo>
                    <a:pt x="0" y="0"/>
                  </a:moveTo>
                  <a:lnTo>
                    <a:pt x="1036268" y="0"/>
                  </a:lnTo>
                  <a:lnTo>
                    <a:pt x="1036268" y="1001156"/>
                  </a:lnTo>
                  <a:lnTo>
                    <a:pt x="0" y="1001156"/>
                  </a:lnTo>
                  <a:close/>
                </a:path>
              </a:pathLst>
            </a:custGeom>
            <a:blipFill>
              <a:blip r:embed="rId4"/>
              <a:stretch>
                <a:fillRect l="-22504" t="0" r="-22504" b="0"/>
              </a:stretch>
            </a:blipFill>
          </p:spPr>
        </p:sp>
      </p:grpSp>
      <p:grpSp>
        <p:nvGrpSpPr>
          <p:cNvPr name="Group 5" id="5"/>
          <p:cNvGrpSpPr/>
          <p:nvPr/>
        </p:nvGrpSpPr>
        <p:grpSpPr>
          <a:xfrm rot="0">
            <a:off x="1028700" y="4772061"/>
            <a:ext cx="8115300" cy="4486239"/>
            <a:chOff x="0" y="0"/>
            <a:chExt cx="2137363" cy="1181561"/>
          </a:xfrm>
        </p:grpSpPr>
        <p:sp>
          <p:nvSpPr>
            <p:cNvPr name="Freeform 6" id="6"/>
            <p:cNvSpPr/>
            <p:nvPr/>
          </p:nvSpPr>
          <p:spPr>
            <a:xfrm flipH="false" flipV="false" rot="0">
              <a:off x="0" y="0"/>
              <a:ext cx="2137363" cy="1181561"/>
            </a:xfrm>
            <a:custGeom>
              <a:avLst/>
              <a:gdLst/>
              <a:ahLst/>
              <a:cxnLst/>
              <a:rect r="r" b="b" t="t" l="l"/>
              <a:pathLst>
                <a:path h="1181561" w="2137363">
                  <a:moveTo>
                    <a:pt x="0" y="0"/>
                  </a:moveTo>
                  <a:lnTo>
                    <a:pt x="2137363" y="0"/>
                  </a:lnTo>
                  <a:lnTo>
                    <a:pt x="2137363" y="1181561"/>
                  </a:lnTo>
                  <a:lnTo>
                    <a:pt x="0" y="1181561"/>
                  </a:lnTo>
                  <a:close/>
                </a:path>
              </a:pathLst>
            </a:custGeom>
            <a:solidFill>
              <a:srgbClr val="000000">
                <a:alpha val="0"/>
              </a:srgbClr>
            </a:solidFill>
            <a:ln w="9525" cap="sq">
              <a:solidFill>
                <a:srgbClr val="2C4622"/>
              </a:solidFill>
              <a:prstDash val="solid"/>
              <a:miter/>
            </a:ln>
          </p:spPr>
        </p:sp>
        <p:sp>
          <p:nvSpPr>
            <p:cNvPr name="TextBox 7" id="7"/>
            <p:cNvSpPr txBox="true"/>
            <p:nvPr/>
          </p:nvSpPr>
          <p:spPr>
            <a:xfrm>
              <a:off x="0" y="-47625"/>
              <a:ext cx="2137363" cy="1229186"/>
            </a:xfrm>
            <a:prstGeom prst="rect">
              <a:avLst/>
            </a:prstGeom>
          </p:spPr>
          <p:txBody>
            <a:bodyPr anchor="ctr" rtlCol="false" tIns="50800" lIns="50800" bIns="50800" rIns="50800"/>
            <a:lstStyle/>
            <a:p>
              <a:pPr algn="ctr">
                <a:lnSpc>
                  <a:spcPts val="2239"/>
                </a:lnSpc>
              </a:pPr>
            </a:p>
          </p:txBody>
        </p:sp>
      </p:grpSp>
      <p:sp>
        <p:nvSpPr>
          <p:cNvPr name="Freeform 8" id="8"/>
          <p:cNvSpPr/>
          <p:nvPr/>
        </p:nvSpPr>
        <p:spPr>
          <a:xfrm flipH="false" flipV="false" rot="0">
            <a:off x="7568130" y="5517208"/>
            <a:ext cx="777108" cy="777108"/>
          </a:xfrm>
          <a:custGeom>
            <a:avLst/>
            <a:gdLst/>
            <a:ahLst/>
            <a:cxnLst/>
            <a:rect r="r" b="b" t="t" l="l"/>
            <a:pathLst>
              <a:path h="777108" w="777108">
                <a:moveTo>
                  <a:pt x="0" y="0"/>
                </a:moveTo>
                <a:lnTo>
                  <a:pt x="777108" y="0"/>
                </a:lnTo>
                <a:lnTo>
                  <a:pt x="777108" y="777108"/>
                </a:lnTo>
                <a:lnTo>
                  <a:pt x="0" y="777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2737014"/>
            <a:ext cx="8235903" cy="1203404"/>
          </a:xfrm>
          <a:prstGeom prst="rect">
            <a:avLst/>
          </a:prstGeom>
        </p:spPr>
        <p:txBody>
          <a:bodyPr anchor="t" rtlCol="false" tIns="0" lIns="0" bIns="0" rIns="0">
            <a:spAutoFit/>
          </a:bodyPr>
          <a:lstStyle/>
          <a:p>
            <a:pPr algn="l">
              <a:lnSpc>
                <a:spcPts val="8332"/>
              </a:lnSpc>
            </a:pPr>
            <a:r>
              <a:rPr lang="en-US" sz="8864">
                <a:solidFill>
                  <a:srgbClr val="2C4622"/>
                </a:solidFill>
                <a:latin typeface="Poppins"/>
                <a:ea typeface="Poppins"/>
                <a:cs typeface="Poppins"/>
                <a:sym typeface="Poppins"/>
              </a:rPr>
              <a:t>INTRODUCTION</a:t>
            </a:r>
          </a:p>
        </p:txBody>
      </p:sp>
      <p:sp>
        <p:nvSpPr>
          <p:cNvPr name="TextBox 10" id="10"/>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11" id="11"/>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12" id="12"/>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13" id="13"/>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14" id="14"/>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sp>
        <p:nvSpPr>
          <p:cNvPr name="TextBox 15" id="15"/>
          <p:cNvSpPr txBox="true"/>
          <p:nvPr/>
        </p:nvSpPr>
        <p:spPr>
          <a:xfrm rot="0">
            <a:off x="1827462" y="5479108"/>
            <a:ext cx="2808899" cy="815208"/>
          </a:xfrm>
          <a:prstGeom prst="rect">
            <a:avLst/>
          </a:prstGeom>
        </p:spPr>
        <p:txBody>
          <a:bodyPr anchor="t" rtlCol="false" tIns="0" lIns="0" bIns="0" rIns="0">
            <a:spAutoFit/>
          </a:bodyPr>
          <a:lstStyle/>
          <a:p>
            <a:pPr algn="l">
              <a:lnSpc>
                <a:spcPts val="3359"/>
              </a:lnSpc>
              <a:spcBef>
                <a:spcPct val="0"/>
              </a:spcBef>
            </a:pPr>
            <a:r>
              <a:rPr lang="en-US" sz="2400">
                <a:solidFill>
                  <a:srgbClr val="2C4622"/>
                </a:solidFill>
                <a:latin typeface="Canva Sans"/>
                <a:ea typeface="Canva Sans"/>
                <a:cs typeface="Canva Sans"/>
                <a:sym typeface="Canva Sans"/>
              </a:rPr>
              <a:t>Understanding the Balance of Nature</a:t>
            </a:r>
          </a:p>
        </p:txBody>
      </p:sp>
      <p:sp>
        <p:nvSpPr>
          <p:cNvPr name="TextBox 16" id="16"/>
          <p:cNvSpPr txBox="true"/>
          <p:nvPr/>
        </p:nvSpPr>
        <p:spPr>
          <a:xfrm rot="0">
            <a:off x="1827462" y="6592106"/>
            <a:ext cx="6517776" cy="1921047"/>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Nature is a vast, interconnected system where every element plays a crucial role in maintaining balance. From lush forests to flowing rivers, each component sustains life. This presentation explores how ecosystems work together, the role of flora and fauna, human impact, and conservation efforts. Understanding nature’s harmony helps us protect and preserve our planet’s delicate balance for future generations.</a:t>
            </a:r>
          </a:p>
        </p:txBody>
      </p:sp>
      <p:sp>
        <p:nvSpPr>
          <p:cNvPr name="Freeform 17" id="17"/>
          <p:cNvSpPr/>
          <p:nvPr/>
        </p:nvSpPr>
        <p:spPr>
          <a:xfrm flipH="false" flipV="false" rot="-7355836">
            <a:off x="4815969" y="3985775"/>
            <a:ext cx="2516793" cy="2315450"/>
          </a:xfrm>
          <a:custGeom>
            <a:avLst/>
            <a:gdLst/>
            <a:ahLst/>
            <a:cxnLst/>
            <a:rect r="r" b="b" t="t" l="l"/>
            <a:pathLst>
              <a:path h="2315450" w="2516793">
                <a:moveTo>
                  <a:pt x="0" y="0"/>
                </a:moveTo>
                <a:lnTo>
                  <a:pt x="2516793" y="0"/>
                </a:lnTo>
                <a:lnTo>
                  <a:pt x="2516793" y="2315450"/>
                </a:lnTo>
                <a:lnTo>
                  <a:pt x="0" y="2315450"/>
                </a:lnTo>
                <a:lnTo>
                  <a:pt x="0" y="0"/>
                </a:lnTo>
                <a:close/>
              </a:path>
            </a:pathLst>
          </a:custGeom>
          <a:blipFill>
            <a:blip r:embed="rId7"/>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485044" y="2649709"/>
            <a:ext cx="6774256" cy="2274701"/>
          </a:xfrm>
          <a:prstGeom prst="rect">
            <a:avLst/>
          </a:prstGeom>
        </p:spPr>
        <p:txBody>
          <a:bodyPr anchor="t" rtlCol="false" tIns="0" lIns="0" bIns="0" rIns="0">
            <a:spAutoFit/>
          </a:bodyPr>
          <a:lstStyle/>
          <a:p>
            <a:pPr algn="l">
              <a:lnSpc>
                <a:spcPts val="5740"/>
              </a:lnSpc>
            </a:pPr>
            <a:r>
              <a:rPr lang="en-US" sz="6107">
                <a:solidFill>
                  <a:srgbClr val="2C4622"/>
                </a:solidFill>
                <a:latin typeface="Poppins"/>
                <a:ea typeface="Poppins"/>
                <a:cs typeface="Poppins"/>
                <a:sym typeface="Poppins"/>
              </a:rPr>
              <a:t>THE INTERCONNECTEDNESS OF NATURE</a:t>
            </a:r>
          </a:p>
        </p:txBody>
      </p:sp>
      <p:sp>
        <p:nvSpPr>
          <p:cNvPr name="TextBox 4" id="4"/>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5" id="5"/>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6" id="6"/>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7" id="7"/>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8" id="8"/>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sp>
        <p:nvSpPr>
          <p:cNvPr name="TextBox 9" id="9"/>
          <p:cNvSpPr txBox="true"/>
          <p:nvPr/>
        </p:nvSpPr>
        <p:spPr>
          <a:xfrm rot="0">
            <a:off x="1028700" y="2723278"/>
            <a:ext cx="8115300" cy="396174"/>
          </a:xfrm>
          <a:prstGeom prst="rect">
            <a:avLst/>
          </a:prstGeom>
        </p:spPr>
        <p:txBody>
          <a:bodyPr anchor="t" rtlCol="false" tIns="0" lIns="0" bIns="0" rIns="0">
            <a:spAutoFit/>
          </a:bodyPr>
          <a:lstStyle/>
          <a:p>
            <a:pPr algn="l">
              <a:lnSpc>
                <a:spcPts val="3359"/>
              </a:lnSpc>
              <a:spcBef>
                <a:spcPct val="0"/>
              </a:spcBef>
            </a:pPr>
            <a:r>
              <a:rPr lang="en-US" sz="2400">
                <a:solidFill>
                  <a:srgbClr val="2C4622"/>
                </a:solidFill>
                <a:latin typeface="Canva Sans"/>
                <a:ea typeface="Canva Sans"/>
                <a:cs typeface="Canva Sans"/>
                <a:sym typeface="Canva Sans"/>
              </a:rPr>
              <a:t>How everything in nature is connected</a:t>
            </a:r>
          </a:p>
        </p:txBody>
      </p:sp>
      <p:grpSp>
        <p:nvGrpSpPr>
          <p:cNvPr name="Group 10" id="10"/>
          <p:cNvGrpSpPr/>
          <p:nvPr/>
        </p:nvGrpSpPr>
        <p:grpSpPr>
          <a:xfrm rot="0">
            <a:off x="1028700" y="6572550"/>
            <a:ext cx="8115300" cy="2609814"/>
            <a:chOff x="0" y="0"/>
            <a:chExt cx="2137363" cy="687358"/>
          </a:xfrm>
        </p:grpSpPr>
        <p:sp>
          <p:nvSpPr>
            <p:cNvPr name="Freeform 11" id="11"/>
            <p:cNvSpPr/>
            <p:nvPr/>
          </p:nvSpPr>
          <p:spPr>
            <a:xfrm flipH="false" flipV="false" rot="0">
              <a:off x="0" y="0"/>
              <a:ext cx="2137363" cy="687358"/>
            </a:xfrm>
            <a:custGeom>
              <a:avLst/>
              <a:gdLst/>
              <a:ahLst/>
              <a:cxnLst/>
              <a:rect r="r" b="b" t="t" l="l"/>
              <a:pathLst>
                <a:path h="687358" w="2137363">
                  <a:moveTo>
                    <a:pt x="0" y="0"/>
                  </a:moveTo>
                  <a:lnTo>
                    <a:pt x="2137363" y="0"/>
                  </a:lnTo>
                  <a:lnTo>
                    <a:pt x="2137363" y="687358"/>
                  </a:lnTo>
                  <a:lnTo>
                    <a:pt x="0" y="687358"/>
                  </a:lnTo>
                  <a:close/>
                </a:path>
              </a:pathLst>
            </a:custGeom>
            <a:solidFill>
              <a:srgbClr val="000000">
                <a:alpha val="0"/>
              </a:srgbClr>
            </a:solidFill>
            <a:ln w="9525" cap="sq">
              <a:solidFill>
                <a:srgbClr val="2C4622"/>
              </a:solidFill>
              <a:prstDash val="solid"/>
              <a:miter/>
            </a:ln>
          </p:spPr>
        </p:sp>
        <p:sp>
          <p:nvSpPr>
            <p:cNvPr name="TextBox 12" id="12"/>
            <p:cNvSpPr txBox="true"/>
            <p:nvPr/>
          </p:nvSpPr>
          <p:spPr>
            <a:xfrm>
              <a:off x="0" y="-47625"/>
              <a:ext cx="2137363" cy="734983"/>
            </a:xfrm>
            <a:prstGeom prst="rect">
              <a:avLst/>
            </a:prstGeom>
          </p:spPr>
          <p:txBody>
            <a:bodyPr anchor="ctr" rtlCol="false" tIns="50800" lIns="50800" bIns="50800" rIns="50800"/>
            <a:lstStyle/>
            <a:p>
              <a:pPr algn="ctr">
                <a:lnSpc>
                  <a:spcPts val="2239"/>
                </a:lnSpc>
              </a:pPr>
            </a:p>
          </p:txBody>
        </p:sp>
      </p:grpSp>
      <p:sp>
        <p:nvSpPr>
          <p:cNvPr name="TextBox 13" id="13"/>
          <p:cNvSpPr txBox="true"/>
          <p:nvPr/>
        </p:nvSpPr>
        <p:spPr>
          <a:xfrm rot="0">
            <a:off x="1823841" y="7512430"/>
            <a:ext cx="6203649" cy="1092570"/>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Nature’s cycles, such as carbon, nitrogen, and water cycles, ensure life’s sustainability. These processes recycle essential nutrients, maintaining ecological balance across various environments.</a:t>
            </a:r>
          </a:p>
        </p:txBody>
      </p:sp>
      <p:grpSp>
        <p:nvGrpSpPr>
          <p:cNvPr name="Group 14" id="14"/>
          <p:cNvGrpSpPr/>
          <p:nvPr/>
        </p:nvGrpSpPr>
        <p:grpSpPr>
          <a:xfrm rot="0">
            <a:off x="10485044" y="6150908"/>
            <a:ext cx="6774256" cy="3031456"/>
            <a:chOff x="0" y="0"/>
            <a:chExt cx="1049510" cy="469652"/>
          </a:xfrm>
        </p:grpSpPr>
        <p:sp>
          <p:nvSpPr>
            <p:cNvPr name="Freeform 15" id="15"/>
            <p:cNvSpPr/>
            <p:nvPr/>
          </p:nvSpPr>
          <p:spPr>
            <a:xfrm flipH="false" flipV="false" rot="0">
              <a:off x="0" y="0"/>
              <a:ext cx="1049510" cy="469652"/>
            </a:xfrm>
            <a:custGeom>
              <a:avLst/>
              <a:gdLst/>
              <a:ahLst/>
              <a:cxnLst/>
              <a:rect r="r" b="b" t="t" l="l"/>
              <a:pathLst>
                <a:path h="469652" w="1049510">
                  <a:moveTo>
                    <a:pt x="0" y="0"/>
                  </a:moveTo>
                  <a:lnTo>
                    <a:pt x="1049510" y="0"/>
                  </a:lnTo>
                  <a:lnTo>
                    <a:pt x="1049510" y="469652"/>
                  </a:lnTo>
                  <a:lnTo>
                    <a:pt x="0" y="469652"/>
                  </a:lnTo>
                  <a:close/>
                </a:path>
              </a:pathLst>
            </a:custGeom>
            <a:blipFill>
              <a:blip r:embed="rId4"/>
              <a:stretch>
                <a:fillRect l="0" t="-21089" r="0" b="-21089"/>
              </a:stretch>
            </a:blipFill>
          </p:spPr>
        </p:sp>
      </p:grpSp>
      <p:sp>
        <p:nvSpPr>
          <p:cNvPr name="Freeform 16" id="16"/>
          <p:cNvSpPr/>
          <p:nvPr/>
        </p:nvSpPr>
        <p:spPr>
          <a:xfrm flipH="false" flipV="false" rot="0">
            <a:off x="16098781" y="6572550"/>
            <a:ext cx="812883" cy="812883"/>
          </a:xfrm>
          <a:custGeom>
            <a:avLst/>
            <a:gdLst/>
            <a:ahLst/>
            <a:cxnLst/>
            <a:rect r="r" b="b" t="t" l="l"/>
            <a:pathLst>
              <a:path h="812883" w="812883">
                <a:moveTo>
                  <a:pt x="0" y="0"/>
                </a:moveTo>
                <a:lnTo>
                  <a:pt x="812883" y="0"/>
                </a:lnTo>
                <a:lnTo>
                  <a:pt x="812883" y="812884"/>
                </a:lnTo>
                <a:lnTo>
                  <a:pt x="0" y="8128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823841" y="7121340"/>
            <a:ext cx="6203649"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Nutrient Cycles</a:t>
            </a:r>
          </a:p>
        </p:txBody>
      </p:sp>
      <p:grpSp>
        <p:nvGrpSpPr>
          <p:cNvPr name="Group 18" id="18"/>
          <p:cNvGrpSpPr/>
          <p:nvPr/>
        </p:nvGrpSpPr>
        <p:grpSpPr>
          <a:xfrm rot="0">
            <a:off x="1028700" y="3541094"/>
            <a:ext cx="8115300" cy="2609814"/>
            <a:chOff x="0" y="0"/>
            <a:chExt cx="2137363" cy="687358"/>
          </a:xfrm>
        </p:grpSpPr>
        <p:sp>
          <p:nvSpPr>
            <p:cNvPr name="Freeform 19" id="19"/>
            <p:cNvSpPr/>
            <p:nvPr/>
          </p:nvSpPr>
          <p:spPr>
            <a:xfrm flipH="false" flipV="false" rot="0">
              <a:off x="0" y="0"/>
              <a:ext cx="2137363" cy="687358"/>
            </a:xfrm>
            <a:custGeom>
              <a:avLst/>
              <a:gdLst/>
              <a:ahLst/>
              <a:cxnLst/>
              <a:rect r="r" b="b" t="t" l="l"/>
              <a:pathLst>
                <a:path h="687358" w="2137363">
                  <a:moveTo>
                    <a:pt x="0" y="0"/>
                  </a:moveTo>
                  <a:lnTo>
                    <a:pt x="2137363" y="0"/>
                  </a:lnTo>
                  <a:lnTo>
                    <a:pt x="2137363" y="687358"/>
                  </a:lnTo>
                  <a:lnTo>
                    <a:pt x="0" y="687358"/>
                  </a:lnTo>
                  <a:close/>
                </a:path>
              </a:pathLst>
            </a:custGeom>
            <a:solidFill>
              <a:srgbClr val="000000">
                <a:alpha val="0"/>
              </a:srgbClr>
            </a:solidFill>
            <a:ln w="9525" cap="sq">
              <a:solidFill>
                <a:srgbClr val="2C4622"/>
              </a:solidFill>
              <a:prstDash val="solid"/>
              <a:miter/>
            </a:ln>
          </p:spPr>
        </p:sp>
        <p:sp>
          <p:nvSpPr>
            <p:cNvPr name="TextBox 20" id="20"/>
            <p:cNvSpPr txBox="true"/>
            <p:nvPr/>
          </p:nvSpPr>
          <p:spPr>
            <a:xfrm>
              <a:off x="0" y="-47625"/>
              <a:ext cx="2137363" cy="734983"/>
            </a:xfrm>
            <a:prstGeom prst="rect">
              <a:avLst/>
            </a:prstGeom>
          </p:spPr>
          <p:txBody>
            <a:bodyPr anchor="ctr" rtlCol="false" tIns="50800" lIns="50800" bIns="50800" rIns="50800"/>
            <a:lstStyle/>
            <a:p>
              <a:pPr algn="ctr">
                <a:lnSpc>
                  <a:spcPts val="2239"/>
                </a:lnSpc>
              </a:pPr>
            </a:p>
          </p:txBody>
        </p:sp>
      </p:grpSp>
      <p:sp>
        <p:nvSpPr>
          <p:cNvPr name="TextBox 21" id="21"/>
          <p:cNvSpPr txBox="true"/>
          <p:nvPr/>
        </p:nvSpPr>
        <p:spPr>
          <a:xfrm rot="0">
            <a:off x="1823841" y="4619053"/>
            <a:ext cx="6203649" cy="816411"/>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Each species, from predators to pollinators, plays a vital role in keeping ecosystems stable. Removing one element can disrupt the entire system, causing imbalance.</a:t>
            </a:r>
          </a:p>
        </p:txBody>
      </p:sp>
      <p:sp>
        <p:nvSpPr>
          <p:cNvPr name="TextBox 22" id="22"/>
          <p:cNvSpPr txBox="true"/>
          <p:nvPr/>
        </p:nvSpPr>
        <p:spPr>
          <a:xfrm rot="0">
            <a:off x="1823841" y="4227963"/>
            <a:ext cx="6203649"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Ecosystem Balance</a:t>
            </a:r>
          </a:p>
        </p:txBody>
      </p:sp>
      <p:sp>
        <p:nvSpPr>
          <p:cNvPr name="Freeform 23" id="23"/>
          <p:cNvSpPr/>
          <p:nvPr/>
        </p:nvSpPr>
        <p:spPr>
          <a:xfrm flipH="false" flipV="false" rot="-4674225">
            <a:off x="8059554" y="1810974"/>
            <a:ext cx="1478396" cy="2663776"/>
          </a:xfrm>
          <a:custGeom>
            <a:avLst/>
            <a:gdLst/>
            <a:ahLst/>
            <a:cxnLst/>
            <a:rect r="r" b="b" t="t" l="l"/>
            <a:pathLst>
              <a:path h="2663776" w="1478396">
                <a:moveTo>
                  <a:pt x="0" y="0"/>
                </a:moveTo>
                <a:lnTo>
                  <a:pt x="1478395" y="0"/>
                </a:lnTo>
                <a:lnTo>
                  <a:pt x="1478395" y="2663777"/>
                </a:lnTo>
                <a:lnTo>
                  <a:pt x="0" y="2663777"/>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463597"/>
            <a:ext cx="794703" cy="794703"/>
          </a:xfrm>
          <a:custGeom>
            <a:avLst/>
            <a:gdLst/>
            <a:ahLst/>
            <a:cxnLst/>
            <a:rect r="r" b="b" t="t" l="l"/>
            <a:pathLst>
              <a:path h="794703" w="794703">
                <a:moveTo>
                  <a:pt x="0" y="0"/>
                </a:moveTo>
                <a:lnTo>
                  <a:pt x="794703" y="0"/>
                </a:lnTo>
                <a:lnTo>
                  <a:pt x="794703" y="794703"/>
                </a:lnTo>
                <a:lnTo>
                  <a:pt x="0" y="794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697506" y="7428895"/>
            <a:ext cx="8564727" cy="1933119"/>
          </a:xfrm>
          <a:prstGeom prst="rect">
            <a:avLst/>
          </a:prstGeom>
        </p:spPr>
        <p:txBody>
          <a:bodyPr anchor="t" rtlCol="false" tIns="0" lIns="0" bIns="0" rIns="0">
            <a:spAutoFit/>
          </a:bodyPr>
          <a:lstStyle/>
          <a:p>
            <a:pPr algn="l">
              <a:lnSpc>
                <a:spcPts val="7135"/>
              </a:lnSpc>
            </a:pPr>
            <a:r>
              <a:rPr lang="en-US" sz="7591">
                <a:solidFill>
                  <a:srgbClr val="2C4622"/>
                </a:solidFill>
                <a:latin typeface="Poppins"/>
                <a:ea typeface="Poppins"/>
                <a:cs typeface="Poppins"/>
                <a:sym typeface="Poppins"/>
              </a:rPr>
              <a:t>THE ROLE OF FLORA AND FAUNA</a:t>
            </a:r>
          </a:p>
        </p:txBody>
      </p:sp>
      <p:sp>
        <p:nvSpPr>
          <p:cNvPr name="TextBox 5" id="5"/>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6" id="6"/>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7" id="7"/>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8" id="8"/>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9" id="9"/>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grpSp>
        <p:nvGrpSpPr>
          <p:cNvPr name="Group 10" id="10"/>
          <p:cNvGrpSpPr/>
          <p:nvPr/>
        </p:nvGrpSpPr>
        <p:grpSpPr>
          <a:xfrm rot="0">
            <a:off x="1028700" y="2488069"/>
            <a:ext cx="7665873" cy="4251953"/>
            <a:chOff x="0" y="0"/>
            <a:chExt cx="2018995" cy="1119856"/>
          </a:xfrm>
        </p:grpSpPr>
        <p:sp>
          <p:nvSpPr>
            <p:cNvPr name="Freeform 11" id="11"/>
            <p:cNvSpPr/>
            <p:nvPr/>
          </p:nvSpPr>
          <p:spPr>
            <a:xfrm flipH="false" flipV="false" rot="0">
              <a:off x="0" y="0"/>
              <a:ext cx="2018995" cy="1119856"/>
            </a:xfrm>
            <a:custGeom>
              <a:avLst/>
              <a:gdLst/>
              <a:ahLst/>
              <a:cxnLst/>
              <a:rect r="r" b="b" t="t" l="l"/>
              <a:pathLst>
                <a:path h="1119856" w="2018995">
                  <a:moveTo>
                    <a:pt x="0" y="0"/>
                  </a:moveTo>
                  <a:lnTo>
                    <a:pt x="2018995" y="0"/>
                  </a:lnTo>
                  <a:lnTo>
                    <a:pt x="2018995" y="1119856"/>
                  </a:lnTo>
                  <a:lnTo>
                    <a:pt x="0" y="1119856"/>
                  </a:lnTo>
                  <a:close/>
                </a:path>
              </a:pathLst>
            </a:custGeom>
            <a:solidFill>
              <a:srgbClr val="000000">
                <a:alpha val="0"/>
              </a:srgbClr>
            </a:solidFill>
            <a:ln w="9525" cap="sq">
              <a:solidFill>
                <a:srgbClr val="2C4622"/>
              </a:solidFill>
              <a:prstDash val="solid"/>
              <a:miter/>
            </a:ln>
          </p:spPr>
        </p:sp>
        <p:sp>
          <p:nvSpPr>
            <p:cNvPr name="TextBox 12" id="12"/>
            <p:cNvSpPr txBox="true"/>
            <p:nvPr/>
          </p:nvSpPr>
          <p:spPr>
            <a:xfrm>
              <a:off x="0" y="-47625"/>
              <a:ext cx="2018995" cy="1167481"/>
            </a:xfrm>
            <a:prstGeom prst="rect">
              <a:avLst/>
            </a:prstGeom>
          </p:spPr>
          <p:txBody>
            <a:bodyPr anchor="ctr" rtlCol="false" tIns="50800" lIns="50800" bIns="50800" rIns="50800"/>
            <a:lstStyle/>
            <a:p>
              <a:pPr algn="ctr">
                <a:lnSpc>
                  <a:spcPts val="2239"/>
                </a:lnSpc>
              </a:pPr>
            </a:p>
          </p:txBody>
        </p:sp>
      </p:grpSp>
      <p:sp>
        <p:nvSpPr>
          <p:cNvPr name="TextBox 13" id="13"/>
          <p:cNvSpPr txBox="true"/>
          <p:nvPr/>
        </p:nvSpPr>
        <p:spPr>
          <a:xfrm rot="0">
            <a:off x="1823403" y="4102193"/>
            <a:ext cx="2849285" cy="1921047"/>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Plants are the foundation of ecosystems, providing oxygen, food, and shelter. They stabilize soil, regulate climate, and contribute to the water cycle, making life possible.</a:t>
            </a:r>
          </a:p>
        </p:txBody>
      </p:sp>
      <p:sp>
        <p:nvSpPr>
          <p:cNvPr name="TextBox 14" id="14"/>
          <p:cNvSpPr txBox="true"/>
          <p:nvPr/>
        </p:nvSpPr>
        <p:spPr>
          <a:xfrm rot="0">
            <a:off x="1823403" y="3176277"/>
            <a:ext cx="2540538"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Flora’s Role</a:t>
            </a:r>
          </a:p>
        </p:txBody>
      </p:sp>
      <p:grpSp>
        <p:nvGrpSpPr>
          <p:cNvPr name="Group 15" id="15"/>
          <p:cNvGrpSpPr/>
          <p:nvPr/>
        </p:nvGrpSpPr>
        <p:grpSpPr>
          <a:xfrm rot="0">
            <a:off x="5034639" y="3204852"/>
            <a:ext cx="2865230" cy="2818387"/>
            <a:chOff x="0" y="0"/>
            <a:chExt cx="443899" cy="436642"/>
          </a:xfrm>
        </p:grpSpPr>
        <p:sp>
          <p:nvSpPr>
            <p:cNvPr name="Freeform 16" id="16"/>
            <p:cNvSpPr/>
            <p:nvPr/>
          </p:nvSpPr>
          <p:spPr>
            <a:xfrm flipH="false" flipV="false" rot="0">
              <a:off x="0" y="0"/>
              <a:ext cx="443899" cy="436642"/>
            </a:xfrm>
            <a:custGeom>
              <a:avLst/>
              <a:gdLst/>
              <a:ahLst/>
              <a:cxnLst/>
              <a:rect r="r" b="b" t="t" l="l"/>
              <a:pathLst>
                <a:path h="436642" w="443899">
                  <a:moveTo>
                    <a:pt x="0" y="0"/>
                  </a:moveTo>
                  <a:lnTo>
                    <a:pt x="443899" y="0"/>
                  </a:lnTo>
                  <a:lnTo>
                    <a:pt x="443899" y="436642"/>
                  </a:lnTo>
                  <a:lnTo>
                    <a:pt x="0" y="436642"/>
                  </a:lnTo>
                  <a:close/>
                </a:path>
              </a:pathLst>
            </a:custGeom>
            <a:blipFill>
              <a:blip r:embed="rId6"/>
              <a:stretch>
                <a:fillRect l="-23819" t="0" r="-23819" b="0"/>
              </a:stretch>
            </a:blipFill>
          </p:spPr>
        </p:sp>
      </p:grpSp>
      <p:grpSp>
        <p:nvGrpSpPr>
          <p:cNvPr name="Group 17" id="17"/>
          <p:cNvGrpSpPr/>
          <p:nvPr/>
        </p:nvGrpSpPr>
        <p:grpSpPr>
          <a:xfrm rot="0">
            <a:off x="9593427" y="2488069"/>
            <a:ext cx="7665873" cy="4251953"/>
            <a:chOff x="0" y="0"/>
            <a:chExt cx="2018995" cy="1119856"/>
          </a:xfrm>
        </p:grpSpPr>
        <p:sp>
          <p:nvSpPr>
            <p:cNvPr name="Freeform 18" id="18"/>
            <p:cNvSpPr/>
            <p:nvPr/>
          </p:nvSpPr>
          <p:spPr>
            <a:xfrm flipH="false" flipV="false" rot="0">
              <a:off x="0" y="0"/>
              <a:ext cx="2018995" cy="1119856"/>
            </a:xfrm>
            <a:custGeom>
              <a:avLst/>
              <a:gdLst/>
              <a:ahLst/>
              <a:cxnLst/>
              <a:rect r="r" b="b" t="t" l="l"/>
              <a:pathLst>
                <a:path h="1119856" w="2018995">
                  <a:moveTo>
                    <a:pt x="0" y="0"/>
                  </a:moveTo>
                  <a:lnTo>
                    <a:pt x="2018995" y="0"/>
                  </a:lnTo>
                  <a:lnTo>
                    <a:pt x="2018995" y="1119856"/>
                  </a:lnTo>
                  <a:lnTo>
                    <a:pt x="0" y="1119856"/>
                  </a:lnTo>
                  <a:close/>
                </a:path>
              </a:pathLst>
            </a:custGeom>
            <a:solidFill>
              <a:srgbClr val="000000">
                <a:alpha val="0"/>
              </a:srgbClr>
            </a:solidFill>
            <a:ln w="9525" cap="sq">
              <a:solidFill>
                <a:srgbClr val="2C4622"/>
              </a:solidFill>
              <a:prstDash val="solid"/>
              <a:miter/>
            </a:ln>
          </p:spPr>
        </p:sp>
        <p:sp>
          <p:nvSpPr>
            <p:cNvPr name="TextBox 19" id="19"/>
            <p:cNvSpPr txBox="true"/>
            <p:nvPr/>
          </p:nvSpPr>
          <p:spPr>
            <a:xfrm>
              <a:off x="0" y="-47625"/>
              <a:ext cx="2018995" cy="1167481"/>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10403791" y="3549875"/>
            <a:ext cx="2834395" cy="2473364"/>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Animals support biodiversity by controlling populations, pollinating plants, and dispersing seeds. Their interactions maintain ecological stability, ensuring that different species thrive in harmony within their environments.</a:t>
            </a:r>
          </a:p>
        </p:txBody>
      </p:sp>
      <p:sp>
        <p:nvSpPr>
          <p:cNvPr name="TextBox 21" id="21"/>
          <p:cNvSpPr txBox="true"/>
          <p:nvPr/>
        </p:nvSpPr>
        <p:spPr>
          <a:xfrm rot="0">
            <a:off x="10388131" y="3176277"/>
            <a:ext cx="2540538"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Fauna’s Role</a:t>
            </a:r>
          </a:p>
        </p:txBody>
      </p:sp>
      <p:grpSp>
        <p:nvGrpSpPr>
          <p:cNvPr name="Group 22" id="22"/>
          <p:cNvGrpSpPr/>
          <p:nvPr/>
        </p:nvGrpSpPr>
        <p:grpSpPr>
          <a:xfrm rot="0">
            <a:off x="13599366" y="3204852"/>
            <a:ext cx="2865230" cy="2818387"/>
            <a:chOff x="0" y="0"/>
            <a:chExt cx="443899" cy="436642"/>
          </a:xfrm>
        </p:grpSpPr>
        <p:sp>
          <p:nvSpPr>
            <p:cNvPr name="Freeform 23" id="23"/>
            <p:cNvSpPr/>
            <p:nvPr/>
          </p:nvSpPr>
          <p:spPr>
            <a:xfrm flipH="false" flipV="false" rot="0">
              <a:off x="0" y="0"/>
              <a:ext cx="443899" cy="436642"/>
            </a:xfrm>
            <a:custGeom>
              <a:avLst/>
              <a:gdLst/>
              <a:ahLst/>
              <a:cxnLst/>
              <a:rect r="r" b="b" t="t" l="l"/>
              <a:pathLst>
                <a:path h="436642" w="443899">
                  <a:moveTo>
                    <a:pt x="0" y="0"/>
                  </a:moveTo>
                  <a:lnTo>
                    <a:pt x="443899" y="0"/>
                  </a:lnTo>
                  <a:lnTo>
                    <a:pt x="443899" y="436642"/>
                  </a:lnTo>
                  <a:lnTo>
                    <a:pt x="0" y="436642"/>
                  </a:lnTo>
                  <a:close/>
                </a:path>
              </a:pathLst>
            </a:custGeom>
            <a:blipFill>
              <a:blip r:embed="rId7"/>
              <a:stretch>
                <a:fillRect l="0" t="-831" r="0" b="-831"/>
              </a:stretch>
            </a:blipFill>
          </p:spPr>
        </p:sp>
      </p:grpSp>
      <p:sp>
        <p:nvSpPr>
          <p:cNvPr name="Freeform 24" id="24"/>
          <p:cNvSpPr/>
          <p:nvPr/>
        </p:nvSpPr>
        <p:spPr>
          <a:xfrm flipH="false" flipV="false" rot="0">
            <a:off x="4363942" y="7686645"/>
            <a:ext cx="3535927" cy="3558166"/>
          </a:xfrm>
          <a:custGeom>
            <a:avLst/>
            <a:gdLst/>
            <a:ahLst/>
            <a:cxnLst/>
            <a:rect r="r" b="b" t="t" l="l"/>
            <a:pathLst>
              <a:path h="3558166" w="3535927">
                <a:moveTo>
                  <a:pt x="0" y="0"/>
                </a:moveTo>
                <a:lnTo>
                  <a:pt x="3535927" y="0"/>
                </a:lnTo>
                <a:lnTo>
                  <a:pt x="3535927" y="3558166"/>
                </a:lnTo>
                <a:lnTo>
                  <a:pt x="0" y="3558166"/>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Freeform 2" id="2"/>
          <p:cNvSpPr/>
          <p:nvPr/>
        </p:nvSpPr>
        <p:spPr>
          <a:xfrm flipH="false" flipV="false" rot="0">
            <a:off x="16520891" y="8519891"/>
            <a:ext cx="738409" cy="738409"/>
          </a:xfrm>
          <a:custGeom>
            <a:avLst/>
            <a:gdLst/>
            <a:ahLst/>
            <a:cxnLst/>
            <a:rect r="r" b="b" t="t" l="l"/>
            <a:pathLst>
              <a:path h="738409" w="738409">
                <a:moveTo>
                  <a:pt x="0" y="0"/>
                </a:moveTo>
                <a:lnTo>
                  <a:pt x="738409" y="0"/>
                </a:lnTo>
                <a:lnTo>
                  <a:pt x="738409" y="738409"/>
                </a:lnTo>
                <a:lnTo>
                  <a:pt x="0" y="738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7231073"/>
            <a:ext cx="12616711" cy="2255423"/>
          </a:xfrm>
          <a:prstGeom prst="rect">
            <a:avLst/>
          </a:prstGeom>
        </p:spPr>
        <p:txBody>
          <a:bodyPr anchor="t" rtlCol="false" tIns="0" lIns="0" bIns="0" rIns="0">
            <a:spAutoFit/>
          </a:bodyPr>
          <a:lstStyle/>
          <a:p>
            <a:pPr algn="l">
              <a:lnSpc>
                <a:spcPts val="8358"/>
              </a:lnSpc>
            </a:pPr>
            <a:r>
              <a:rPr lang="en-US" sz="8892">
                <a:solidFill>
                  <a:srgbClr val="2C4622"/>
                </a:solidFill>
                <a:latin typeface="Poppins"/>
                <a:ea typeface="Poppins"/>
                <a:cs typeface="Poppins"/>
                <a:sym typeface="Poppins"/>
              </a:rPr>
              <a:t>THE VITAL ROLE OF WATER IN ECOSYSTEMS</a:t>
            </a:r>
          </a:p>
        </p:txBody>
      </p:sp>
      <p:sp>
        <p:nvSpPr>
          <p:cNvPr name="TextBox 5" id="5"/>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6" id="6"/>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7" id="7"/>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8" id="8"/>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9" id="9"/>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grpSp>
        <p:nvGrpSpPr>
          <p:cNvPr name="Group 10" id="10"/>
          <p:cNvGrpSpPr/>
          <p:nvPr/>
        </p:nvGrpSpPr>
        <p:grpSpPr>
          <a:xfrm rot="0">
            <a:off x="1028700" y="2885640"/>
            <a:ext cx="3707454" cy="3371972"/>
            <a:chOff x="0" y="0"/>
            <a:chExt cx="976449" cy="888091"/>
          </a:xfrm>
        </p:grpSpPr>
        <p:sp>
          <p:nvSpPr>
            <p:cNvPr name="Freeform 11" id="11"/>
            <p:cNvSpPr/>
            <p:nvPr/>
          </p:nvSpPr>
          <p:spPr>
            <a:xfrm flipH="false" flipV="false" rot="0">
              <a:off x="0" y="0"/>
              <a:ext cx="976449" cy="888091"/>
            </a:xfrm>
            <a:custGeom>
              <a:avLst/>
              <a:gdLst/>
              <a:ahLst/>
              <a:cxnLst/>
              <a:rect r="r" b="b" t="t" l="l"/>
              <a:pathLst>
                <a:path h="888091" w="976449">
                  <a:moveTo>
                    <a:pt x="0" y="0"/>
                  </a:moveTo>
                  <a:lnTo>
                    <a:pt x="976449" y="0"/>
                  </a:lnTo>
                  <a:lnTo>
                    <a:pt x="976449" y="888091"/>
                  </a:lnTo>
                  <a:lnTo>
                    <a:pt x="0" y="888091"/>
                  </a:lnTo>
                  <a:close/>
                </a:path>
              </a:pathLst>
            </a:custGeom>
            <a:solidFill>
              <a:srgbClr val="000000">
                <a:alpha val="0"/>
              </a:srgbClr>
            </a:solidFill>
            <a:ln w="9525" cap="sq">
              <a:solidFill>
                <a:srgbClr val="2C4622"/>
              </a:solidFill>
              <a:prstDash val="solid"/>
              <a:miter/>
            </a:ln>
          </p:spPr>
        </p:sp>
        <p:sp>
          <p:nvSpPr>
            <p:cNvPr name="TextBox 12" id="12"/>
            <p:cNvSpPr txBox="true"/>
            <p:nvPr/>
          </p:nvSpPr>
          <p:spPr>
            <a:xfrm>
              <a:off x="0" y="-47625"/>
              <a:ext cx="976449" cy="935716"/>
            </a:xfrm>
            <a:prstGeom prst="rect">
              <a:avLst/>
            </a:prstGeom>
          </p:spPr>
          <p:txBody>
            <a:bodyPr anchor="ctr" rtlCol="false" tIns="50800" lIns="50800" bIns="50800" rIns="50800"/>
            <a:lstStyle/>
            <a:p>
              <a:pPr algn="ctr">
                <a:lnSpc>
                  <a:spcPts val="2239"/>
                </a:lnSpc>
              </a:pPr>
            </a:p>
          </p:txBody>
        </p:sp>
      </p:grpSp>
      <p:sp>
        <p:nvSpPr>
          <p:cNvPr name="TextBox 13" id="13"/>
          <p:cNvSpPr txBox="true"/>
          <p:nvPr/>
        </p:nvSpPr>
        <p:spPr>
          <a:xfrm rot="0">
            <a:off x="1626420" y="3924753"/>
            <a:ext cx="2512014" cy="1644888"/>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Water is essential for all living organisms, supporting hydration, metabolism, and survival in every ecosystem, from forests to deserts.</a:t>
            </a:r>
          </a:p>
        </p:txBody>
      </p:sp>
      <p:sp>
        <p:nvSpPr>
          <p:cNvPr name="TextBox 14" id="14"/>
          <p:cNvSpPr txBox="true"/>
          <p:nvPr/>
        </p:nvSpPr>
        <p:spPr>
          <a:xfrm rot="0">
            <a:off x="1626420" y="3545035"/>
            <a:ext cx="2512014"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Life Sustainer</a:t>
            </a:r>
          </a:p>
        </p:txBody>
      </p:sp>
      <p:grpSp>
        <p:nvGrpSpPr>
          <p:cNvPr name="Group 15" id="15"/>
          <p:cNvGrpSpPr/>
          <p:nvPr/>
        </p:nvGrpSpPr>
        <p:grpSpPr>
          <a:xfrm rot="0">
            <a:off x="5203082" y="2885640"/>
            <a:ext cx="3707454" cy="3371972"/>
            <a:chOff x="0" y="0"/>
            <a:chExt cx="976449" cy="888091"/>
          </a:xfrm>
        </p:grpSpPr>
        <p:sp>
          <p:nvSpPr>
            <p:cNvPr name="Freeform 16" id="16"/>
            <p:cNvSpPr/>
            <p:nvPr/>
          </p:nvSpPr>
          <p:spPr>
            <a:xfrm flipH="false" flipV="false" rot="0">
              <a:off x="0" y="0"/>
              <a:ext cx="976449" cy="888091"/>
            </a:xfrm>
            <a:custGeom>
              <a:avLst/>
              <a:gdLst/>
              <a:ahLst/>
              <a:cxnLst/>
              <a:rect r="r" b="b" t="t" l="l"/>
              <a:pathLst>
                <a:path h="888091" w="976449">
                  <a:moveTo>
                    <a:pt x="0" y="0"/>
                  </a:moveTo>
                  <a:lnTo>
                    <a:pt x="976449" y="0"/>
                  </a:lnTo>
                  <a:lnTo>
                    <a:pt x="976449" y="888091"/>
                  </a:lnTo>
                  <a:lnTo>
                    <a:pt x="0" y="888091"/>
                  </a:lnTo>
                  <a:close/>
                </a:path>
              </a:pathLst>
            </a:custGeom>
            <a:solidFill>
              <a:srgbClr val="000000">
                <a:alpha val="0"/>
              </a:srgbClr>
            </a:solidFill>
            <a:ln w="9525" cap="sq">
              <a:solidFill>
                <a:srgbClr val="2C4622"/>
              </a:solidFill>
              <a:prstDash val="solid"/>
              <a:miter/>
            </a:ln>
          </p:spPr>
        </p:sp>
        <p:sp>
          <p:nvSpPr>
            <p:cNvPr name="TextBox 17" id="17"/>
            <p:cNvSpPr txBox="true"/>
            <p:nvPr/>
          </p:nvSpPr>
          <p:spPr>
            <a:xfrm>
              <a:off x="0" y="-47625"/>
              <a:ext cx="976449" cy="935716"/>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5800802" y="3786673"/>
            <a:ext cx="2512014" cy="1921047"/>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Rivers, lakes, and oceans serve as habitats for countless species, offering breeding grounds and food sources for aquatic and terrestrial life.</a:t>
            </a:r>
          </a:p>
        </p:txBody>
      </p:sp>
      <p:sp>
        <p:nvSpPr>
          <p:cNvPr name="TextBox 19" id="19"/>
          <p:cNvSpPr txBox="true"/>
          <p:nvPr/>
        </p:nvSpPr>
        <p:spPr>
          <a:xfrm rot="0">
            <a:off x="5800802" y="3406956"/>
            <a:ext cx="2512014"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Habitat Provider</a:t>
            </a:r>
          </a:p>
        </p:txBody>
      </p:sp>
      <p:grpSp>
        <p:nvGrpSpPr>
          <p:cNvPr name="Group 20" id="20"/>
          <p:cNvGrpSpPr/>
          <p:nvPr/>
        </p:nvGrpSpPr>
        <p:grpSpPr>
          <a:xfrm rot="0">
            <a:off x="9377464" y="2885640"/>
            <a:ext cx="3707454" cy="3371972"/>
            <a:chOff x="0" y="0"/>
            <a:chExt cx="976449" cy="888091"/>
          </a:xfrm>
        </p:grpSpPr>
        <p:sp>
          <p:nvSpPr>
            <p:cNvPr name="Freeform 21" id="21"/>
            <p:cNvSpPr/>
            <p:nvPr/>
          </p:nvSpPr>
          <p:spPr>
            <a:xfrm flipH="false" flipV="false" rot="0">
              <a:off x="0" y="0"/>
              <a:ext cx="976449" cy="888091"/>
            </a:xfrm>
            <a:custGeom>
              <a:avLst/>
              <a:gdLst/>
              <a:ahLst/>
              <a:cxnLst/>
              <a:rect r="r" b="b" t="t" l="l"/>
              <a:pathLst>
                <a:path h="888091" w="976449">
                  <a:moveTo>
                    <a:pt x="0" y="0"/>
                  </a:moveTo>
                  <a:lnTo>
                    <a:pt x="976449" y="0"/>
                  </a:lnTo>
                  <a:lnTo>
                    <a:pt x="976449" y="888091"/>
                  </a:lnTo>
                  <a:lnTo>
                    <a:pt x="0" y="888091"/>
                  </a:lnTo>
                  <a:close/>
                </a:path>
              </a:pathLst>
            </a:custGeom>
            <a:solidFill>
              <a:srgbClr val="000000">
                <a:alpha val="0"/>
              </a:srgbClr>
            </a:solidFill>
            <a:ln w="9525" cap="sq">
              <a:solidFill>
                <a:srgbClr val="2C4622"/>
              </a:solidFill>
              <a:prstDash val="solid"/>
              <a:miter/>
            </a:ln>
          </p:spPr>
        </p:sp>
        <p:sp>
          <p:nvSpPr>
            <p:cNvPr name="TextBox 22" id="22"/>
            <p:cNvSpPr txBox="true"/>
            <p:nvPr/>
          </p:nvSpPr>
          <p:spPr>
            <a:xfrm>
              <a:off x="0" y="-47625"/>
              <a:ext cx="976449" cy="935716"/>
            </a:xfrm>
            <a:prstGeom prst="rect">
              <a:avLst/>
            </a:prstGeom>
          </p:spPr>
          <p:txBody>
            <a:bodyPr anchor="ctr" rtlCol="false" tIns="50800" lIns="50800" bIns="50800" rIns="50800"/>
            <a:lstStyle/>
            <a:p>
              <a:pPr algn="ctr">
                <a:lnSpc>
                  <a:spcPts val="2239"/>
                </a:lnSpc>
              </a:pPr>
            </a:p>
          </p:txBody>
        </p:sp>
      </p:grpSp>
      <p:sp>
        <p:nvSpPr>
          <p:cNvPr name="TextBox 23" id="23"/>
          <p:cNvSpPr txBox="true"/>
          <p:nvPr/>
        </p:nvSpPr>
        <p:spPr>
          <a:xfrm rot="0">
            <a:off x="9977336" y="3786673"/>
            <a:ext cx="2512014" cy="1921047"/>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Water influences weather patterns, cools the environment, and maintains temperature stability, ensuring optimal conditions for plants and animals.</a:t>
            </a:r>
          </a:p>
        </p:txBody>
      </p:sp>
      <p:sp>
        <p:nvSpPr>
          <p:cNvPr name="TextBox 24" id="24"/>
          <p:cNvSpPr txBox="true"/>
          <p:nvPr/>
        </p:nvSpPr>
        <p:spPr>
          <a:xfrm rot="0">
            <a:off x="9977336" y="3406956"/>
            <a:ext cx="2512014"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Climate Regulator</a:t>
            </a:r>
          </a:p>
        </p:txBody>
      </p:sp>
      <p:grpSp>
        <p:nvGrpSpPr>
          <p:cNvPr name="Group 25" id="25"/>
          <p:cNvGrpSpPr/>
          <p:nvPr/>
        </p:nvGrpSpPr>
        <p:grpSpPr>
          <a:xfrm rot="0">
            <a:off x="13551846" y="2885640"/>
            <a:ext cx="3707454" cy="3371972"/>
            <a:chOff x="0" y="0"/>
            <a:chExt cx="976449" cy="888091"/>
          </a:xfrm>
        </p:grpSpPr>
        <p:sp>
          <p:nvSpPr>
            <p:cNvPr name="Freeform 26" id="26"/>
            <p:cNvSpPr/>
            <p:nvPr/>
          </p:nvSpPr>
          <p:spPr>
            <a:xfrm flipH="false" flipV="false" rot="0">
              <a:off x="0" y="0"/>
              <a:ext cx="976449" cy="888091"/>
            </a:xfrm>
            <a:custGeom>
              <a:avLst/>
              <a:gdLst/>
              <a:ahLst/>
              <a:cxnLst/>
              <a:rect r="r" b="b" t="t" l="l"/>
              <a:pathLst>
                <a:path h="888091" w="976449">
                  <a:moveTo>
                    <a:pt x="0" y="0"/>
                  </a:moveTo>
                  <a:lnTo>
                    <a:pt x="976449" y="0"/>
                  </a:lnTo>
                  <a:lnTo>
                    <a:pt x="976449" y="888091"/>
                  </a:lnTo>
                  <a:lnTo>
                    <a:pt x="0" y="888091"/>
                  </a:lnTo>
                  <a:close/>
                </a:path>
              </a:pathLst>
            </a:custGeom>
            <a:solidFill>
              <a:srgbClr val="000000">
                <a:alpha val="0"/>
              </a:srgbClr>
            </a:solidFill>
            <a:ln w="9525" cap="sq">
              <a:solidFill>
                <a:srgbClr val="2C4622"/>
              </a:solidFill>
              <a:prstDash val="solid"/>
              <a:miter/>
            </a:ln>
          </p:spPr>
        </p:sp>
        <p:sp>
          <p:nvSpPr>
            <p:cNvPr name="TextBox 27" id="27"/>
            <p:cNvSpPr txBox="true"/>
            <p:nvPr/>
          </p:nvSpPr>
          <p:spPr>
            <a:xfrm>
              <a:off x="0" y="-47625"/>
              <a:ext cx="976449" cy="935716"/>
            </a:xfrm>
            <a:prstGeom prst="rect">
              <a:avLst/>
            </a:prstGeom>
          </p:spPr>
          <p:txBody>
            <a:bodyPr anchor="ctr" rtlCol="false" tIns="50800" lIns="50800" bIns="50800" rIns="50800"/>
            <a:lstStyle/>
            <a:p>
              <a:pPr algn="ctr">
                <a:lnSpc>
                  <a:spcPts val="2239"/>
                </a:lnSpc>
              </a:pPr>
            </a:p>
          </p:txBody>
        </p:sp>
      </p:grpSp>
      <p:sp>
        <p:nvSpPr>
          <p:cNvPr name="TextBox 28" id="28"/>
          <p:cNvSpPr txBox="true"/>
          <p:nvPr/>
        </p:nvSpPr>
        <p:spPr>
          <a:xfrm rot="0">
            <a:off x="14213009" y="3786673"/>
            <a:ext cx="2512014" cy="1921047"/>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Water distributes essential nutrients across ecosystems, supporting plant growth and sustaining food chains by providing resources to various organisms.</a:t>
            </a:r>
          </a:p>
        </p:txBody>
      </p:sp>
      <p:sp>
        <p:nvSpPr>
          <p:cNvPr name="TextBox 29" id="29"/>
          <p:cNvSpPr txBox="true"/>
          <p:nvPr/>
        </p:nvSpPr>
        <p:spPr>
          <a:xfrm rot="0">
            <a:off x="14213009" y="3406956"/>
            <a:ext cx="2512014"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Nutrient Transporter</a:t>
            </a:r>
          </a:p>
        </p:txBody>
      </p:sp>
      <p:sp>
        <p:nvSpPr>
          <p:cNvPr name="Freeform 30" id="30"/>
          <p:cNvSpPr/>
          <p:nvPr/>
        </p:nvSpPr>
        <p:spPr>
          <a:xfrm flipH="false" flipV="false" rot="-6394865">
            <a:off x="12643400" y="6572493"/>
            <a:ext cx="2907815" cy="2675190"/>
          </a:xfrm>
          <a:custGeom>
            <a:avLst/>
            <a:gdLst/>
            <a:ahLst/>
            <a:cxnLst/>
            <a:rect r="r" b="b" t="t" l="l"/>
            <a:pathLst>
              <a:path h="2675190" w="2907815">
                <a:moveTo>
                  <a:pt x="0" y="0"/>
                </a:moveTo>
                <a:lnTo>
                  <a:pt x="2907815" y="0"/>
                </a:lnTo>
                <a:lnTo>
                  <a:pt x="2907815" y="2675190"/>
                </a:lnTo>
                <a:lnTo>
                  <a:pt x="0" y="2675190"/>
                </a:lnTo>
                <a:lnTo>
                  <a:pt x="0" y="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sp>
        <p:nvSpPr>
          <p:cNvPr name="TextBox 2" id="2"/>
          <p:cNvSpPr txBox="true"/>
          <p:nvPr/>
        </p:nvSpPr>
        <p:spPr>
          <a:xfrm rot="0">
            <a:off x="1028700" y="2607158"/>
            <a:ext cx="8501790" cy="1770611"/>
          </a:xfrm>
          <a:prstGeom prst="rect">
            <a:avLst/>
          </a:prstGeom>
        </p:spPr>
        <p:txBody>
          <a:bodyPr anchor="t" rtlCol="false" tIns="0" lIns="0" bIns="0" rIns="0">
            <a:spAutoFit/>
          </a:bodyPr>
          <a:lstStyle/>
          <a:p>
            <a:pPr algn="l">
              <a:lnSpc>
                <a:spcPts val="6569"/>
              </a:lnSpc>
            </a:pPr>
            <a:r>
              <a:rPr lang="en-US" sz="6988">
                <a:solidFill>
                  <a:srgbClr val="2C4622"/>
                </a:solidFill>
                <a:latin typeface="Poppins"/>
                <a:ea typeface="Poppins"/>
                <a:cs typeface="Poppins"/>
                <a:sym typeface="Poppins"/>
              </a:rPr>
              <a:t>CLIMATE AND WEATHER PATTERNS</a:t>
            </a:r>
          </a:p>
        </p:txBody>
      </p:sp>
      <p:sp>
        <p:nvSpPr>
          <p:cNvPr name="Freeform 3" id="3"/>
          <p:cNvSpPr/>
          <p:nvPr/>
        </p:nvSpPr>
        <p:spPr>
          <a:xfrm flipH="false" flipV="false" rot="0">
            <a:off x="16568343" y="2617175"/>
            <a:ext cx="660624" cy="660624"/>
          </a:xfrm>
          <a:custGeom>
            <a:avLst/>
            <a:gdLst/>
            <a:ahLst/>
            <a:cxnLst/>
            <a:rect r="r" b="b" t="t" l="l"/>
            <a:pathLst>
              <a:path h="660624" w="660624">
                <a:moveTo>
                  <a:pt x="0" y="0"/>
                </a:moveTo>
                <a:lnTo>
                  <a:pt x="660624" y="0"/>
                </a:lnTo>
                <a:lnTo>
                  <a:pt x="660624" y="660624"/>
                </a:lnTo>
                <a:lnTo>
                  <a:pt x="0" y="660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6" id="6"/>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7" id="7"/>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8" id="8"/>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9" id="9"/>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sp>
        <p:nvSpPr>
          <p:cNvPr name="TextBox 10" id="10"/>
          <p:cNvSpPr txBox="true"/>
          <p:nvPr/>
        </p:nvSpPr>
        <p:spPr>
          <a:xfrm rot="0">
            <a:off x="10495684" y="2579075"/>
            <a:ext cx="3271911" cy="815208"/>
          </a:xfrm>
          <a:prstGeom prst="rect">
            <a:avLst/>
          </a:prstGeom>
        </p:spPr>
        <p:txBody>
          <a:bodyPr anchor="t" rtlCol="false" tIns="0" lIns="0" bIns="0" rIns="0">
            <a:spAutoFit/>
          </a:bodyPr>
          <a:lstStyle/>
          <a:p>
            <a:pPr algn="l">
              <a:lnSpc>
                <a:spcPts val="3359"/>
              </a:lnSpc>
              <a:spcBef>
                <a:spcPct val="0"/>
              </a:spcBef>
            </a:pPr>
            <a:r>
              <a:rPr lang="en-US" sz="2400">
                <a:solidFill>
                  <a:srgbClr val="2C4622"/>
                </a:solidFill>
                <a:latin typeface="Canva Sans"/>
                <a:ea typeface="Canva Sans"/>
                <a:cs typeface="Canva Sans"/>
                <a:sym typeface="Canva Sans"/>
              </a:rPr>
              <a:t>Nature’s Climate Connection</a:t>
            </a:r>
          </a:p>
        </p:txBody>
      </p:sp>
      <p:grpSp>
        <p:nvGrpSpPr>
          <p:cNvPr name="Group 11" id="11"/>
          <p:cNvGrpSpPr/>
          <p:nvPr/>
        </p:nvGrpSpPr>
        <p:grpSpPr>
          <a:xfrm rot="0">
            <a:off x="10529022" y="3772327"/>
            <a:ext cx="6730278" cy="2574404"/>
            <a:chOff x="0" y="0"/>
            <a:chExt cx="1772584" cy="678032"/>
          </a:xfrm>
        </p:grpSpPr>
        <p:sp>
          <p:nvSpPr>
            <p:cNvPr name="Freeform 12" id="12"/>
            <p:cNvSpPr/>
            <p:nvPr/>
          </p:nvSpPr>
          <p:spPr>
            <a:xfrm flipH="false" flipV="false" rot="0">
              <a:off x="0" y="0"/>
              <a:ext cx="1772584" cy="678032"/>
            </a:xfrm>
            <a:custGeom>
              <a:avLst/>
              <a:gdLst/>
              <a:ahLst/>
              <a:cxnLst/>
              <a:rect r="r" b="b" t="t" l="l"/>
              <a:pathLst>
                <a:path h="678032" w="1772584">
                  <a:moveTo>
                    <a:pt x="0" y="0"/>
                  </a:moveTo>
                  <a:lnTo>
                    <a:pt x="1772584" y="0"/>
                  </a:lnTo>
                  <a:lnTo>
                    <a:pt x="1772584" y="678032"/>
                  </a:lnTo>
                  <a:lnTo>
                    <a:pt x="0" y="678032"/>
                  </a:lnTo>
                  <a:close/>
                </a:path>
              </a:pathLst>
            </a:custGeom>
            <a:solidFill>
              <a:srgbClr val="000000">
                <a:alpha val="0"/>
              </a:srgbClr>
            </a:solidFill>
            <a:ln w="9525" cap="sq">
              <a:solidFill>
                <a:srgbClr val="2C4622"/>
              </a:solidFill>
              <a:prstDash val="solid"/>
              <a:miter/>
            </a:ln>
          </p:spPr>
        </p:sp>
        <p:sp>
          <p:nvSpPr>
            <p:cNvPr name="TextBox 13" id="13"/>
            <p:cNvSpPr txBox="true"/>
            <p:nvPr/>
          </p:nvSpPr>
          <p:spPr>
            <a:xfrm>
              <a:off x="0" y="-47625"/>
              <a:ext cx="1772584" cy="725657"/>
            </a:xfrm>
            <a:prstGeom prst="rect">
              <a:avLst/>
            </a:prstGeom>
          </p:spPr>
          <p:txBody>
            <a:bodyPr anchor="ctr" rtlCol="false" tIns="50800" lIns="50800" bIns="50800" rIns="50800"/>
            <a:lstStyle/>
            <a:p>
              <a:pPr algn="ctr">
                <a:lnSpc>
                  <a:spcPts val="2239"/>
                </a:lnSpc>
              </a:pPr>
            </a:p>
          </p:txBody>
        </p:sp>
      </p:grpSp>
      <p:sp>
        <p:nvSpPr>
          <p:cNvPr name="TextBox 14" id="14"/>
          <p:cNvSpPr txBox="true"/>
          <p:nvPr/>
        </p:nvSpPr>
        <p:spPr>
          <a:xfrm rot="0">
            <a:off x="11219979" y="4299564"/>
            <a:ext cx="5348364"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Climate’s Influence</a:t>
            </a:r>
          </a:p>
        </p:txBody>
      </p:sp>
      <p:sp>
        <p:nvSpPr>
          <p:cNvPr name="TextBox 15" id="15"/>
          <p:cNvSpPr txBox="true"/>
          <p:nvPr/>
        </p:nvSpPr>
        <p:spPr>
          <a:xfrm rot="0">
            <a:off x="11219979" y="4698348"/>
            <a:ext cx="5348364" cy="1092570"/>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Climate determines ecosystems' characteristics, from rainforests to arid deserts. Changes in temperature, precipitation, and seasonal patterns impact biodiversity and ecosystem health worldwide.</a:t>
            </a:r>
          </a:p>
        </p:txBody>
      </p:sp>
      <p:grpSp>
        <p:nvGrpSpPr>
          <p:cNvPr name="Group 16" id="16"/>
          <p:cNvGrpSpPr/>
          <p:nvPr/>
        </p:nvGrpSpPr>
        <p:grpSpPr>
          <a:xfrm rot="0">
            <a:off x="10529022" y="6683896"/>
            <a:ext cx="6730278" cy="2574404"/>
            <a:chOff x="0" y="0"/>
            <a:chExt cx="1772584" cy="678032"/>
          </a:xfrm>
        </p:grpSpPr>
        <p:sp>
          <p:nvSpPr>
            <p:cNvPr name="Freeform 17" id="17"/>
            <p:cNvSpPr/>
            <p:nvPr/>
          </p:nvSpPr>
          <p:spPr>
            <a:xfrm flipH="false" flipV="false" rot="0">
              <a:off x="0" y="0"/>
              <a:ext cx="1772584" cy="678032"/>
            </a:xfrm>
            <a:custGeom>
              <a:avLst/>
              <a:gdLst/>
              <a:ahLst/>
              <a:cxnLst/>
              <a:rect r="r" b="b" t="t" l="l"/>
              <a:pathLst>
                <a:path h="678032" w="1772584">
                  <a:moveTo>
                    <a:pt x="0" y="0"/>
                  </a:moveTo>
                  <a:lnTo>
                    <a:pt x="1772584" y="0"/>
                  </a:lnTo>
                  <a:lnTo>
                    <a:pt x="1772584" y="678032"/>
                  </a:lnTo>
                  <a:lnTo>
                    <a:pt x="0" y="678032"/>
                  </a:lnTo>
                  <a:close/>
                </a:path>
              </a:pathLst>
            </a:custGeom>
            <a:solidFill>
              <a:srgbClr val="000000">
                <a:alpha val="0"/>
              </a:srgbClr>
            </a:solidFill>
            <a:ln w="9525" cap="sq">
              <a:solidFill>
                <a:srgbClr val="2C4622"/>
              </a:solidFill>
              <a:prstDash val="solid"/>
              <a:miter/>
            </a:ln>
          </p:spPr>
        </p:sp>
        <p:sp>
          <p:nvSpPr>
            <p:cNvPr name="TextBox 18" id="18"/>
            <p:cNvSpPr txBox="true"/>
            <p:nvPr/>
          </p:nvSpPr>
          <p:spPr>
            <a:xfrm>
              <a:off x="0" y="-47625"/>
              <a:ext cx="1772584" cy="725657"/>
            </a:xfrm>
            <a:prstGeom prst="rect">
              <a:avLst/>
            </a:prstGeom>
          </p:spPr>
          <p:txBody>
            <a:bodyPr anchor="ctr" rtlCol="false" tIns="50800" lIns="50800" bIns="50800" rIns="50800"/>
            <a:lstStyle/>
            <a:p>
              <a:pPr algn="ctr">
                <a:lnSpc>
                  <a:spcPts val="2239"/>
                </a:lnSpc>
              </a:pPr>
            </a:p>
          </p:txBody>
        </p:sp>
      </p:grpSp>
      <p:sp>
        <p:nvSpPr>
          <p:cNvPr name="TextBox 19" id="19"/>
          <p:cNvSpPr txBox="true"/>
          <p:nvPr/>
        </p:nvSpPr>
        <p:spPr>
          <a:xfrm rot="0">
            <a:off x="11219979" y="7211134"/>
            <a:ext cx="5348364"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Weather’s Role</a:t>
            </a:r>
          </a:p>
        </p:txBody>
      </p:sp>
      <p:sp>
        <p:nvSpPr>
          <p:cNvPr name="TextBox 20" id="20"/>
          <p:cNvSpPr txBox="true"/>
          <p:nvPr/>
        </p:nvSpPr>
        <p:spPr>
          <a:xfrm rot="0">
            <a:off x="11219979" y="7609917"/>
            <a:ext cx="5348364" cy="1092570"/>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Weather fluctuations affect migration, plant growth, and survival rates. Storms, droughts, and temperature shifts influence the delicate balance within nature’s intricate web of life.</a:t>
            </a:r>
          </a:p>
        </p:txBody>
      </p:sp>
      <p:grpSp>
        <p:nvGrpSpPr>
          <p:cNvPr name="Group 21" id="21"/>
          <p:cNvGrpSpPr/>
          <p:nvPr/>
        </p:nvGrpSpPr>
        <p:grpSpPr>
          <a:xfrm rot="0">
            <a:off x="1028700" y="5258920"/>
            <a:ext cx="8501790" cy="3999380"/>
            <a:chOff x="0" y="0"/>
            <a:chExt cx="1317150" cy="619609"/>
          </a:xfrm>
        </p:grpSpPr>
        <p:sp>
          <p:nvSpPr>
            <p:cNvPr name="Freeform 22" id="22"/>
            <p:cNvSpPr/>
            <p:nvPr/>
          </p:nvSpPr>
          <p:spPr>
            <a:xfrm flipH="false" flipV="false" rot="0">
              <a:off x="0" y="0"/>
              <a:ext cx="1317150" cy="619609"/>
            </a:xfrm>
            <a:custGeom>
              <a:avLst/>
              <a:gdLst/>
              <a:ahLst/>
              <a:cxnLst/>
              <a:rect r="r" b="b" t="t" l="l"/>
              <a:pathLst>
                <a:path h="619609" w="1317150">
                  <a:moveTo>
                    <a:pt x="0" y="0"/>
                  </a:moveTo>
                  <a:lnTo>
                    <a:pt x="1317150" y="0"/>
                  </a:lnTo>
                  <a:lnTo>
                    <a:pt x="1317150" y="619609"/>
                  </a:lnTo>
                  <a:lnTo>
                    <a:pt x="0" y="619609"/>
                  </a:lnTo>
                  <a:close/>
                </a:path>
              </a:pathLst>
            </a:custGeom>
            <a:blipFill>
              <a:blip r:embed="rId6"/>
              <a:stretch>
                <a:fillRect l="0" t="-20814" r="0" b="-20814"/>
              </a:stretch>
            </a:blipFill>
          </p:spPr>
        </p:sp>
      </p:grpSp>
      <p:sp>
        <p:nvSpPr>
          <p:cNvPr name="Freeform 23" id="23"/>
          <p:cNvSpPr/>
          <p:nvPr/>
        </p:nvSpPr>
        <p:spPr>
          <a:xfrm flipH="false" flipV="false" rot="2968853">
            <a:off x="7115403" y="1731096"/>
            <a:ext cx="2280194" cy="2097778"/>
          </a:xfrm>
          <a:custGeom>
            <a:avLst/>
            <a:gdLst/>
            <a:ahLst/>
            <a:cxnLst/>
            <a:rect r="r" b="b" t="t" l="l"/>
            <a:pathLst>
              <a:path h="2097778" w="2280194">
                <a:moveTo>
                  <a:pt x="0" y="0"/>
                </a:moveTo>
                <a:lnTo>
                  <a:pt x="2280194" y="0"/>
                </a:lnTo>
                <a:lnTo>
                  <a:pt x="2280194" y="2097778"/>
                </a:lnTo>
                <a:lnTo>
                  <a:pt x="0" y="2097778"/>
                </a:lnTo>
                <a:lnTo>
                  <a:pt x="0"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grpSp>
        <p:nvGrpSpPr>
          <p:cNvPr name="Group 2" id="2"/>
          <p:cNvGrpSpPr/>
          <p:nvPr/>
        </p:nvGrpSpPr>
        <p:grpSpPr>
          <a:xfrm rot="0">
            <a:off x="1028700" y="2455614"/>
            <a:ext cx="8115300" cy="6802686"/>
            <a:chOff x="0" y="0"/>
            <a:chExt cx="1257272" cy="1053914"/>
          </a:xfrm>
        </p:grpSpPr>
        <p:sp>
          <p:nvSpPr>
            <p:cNvPr name="Freeform 3" id="3"/>
            <p:cNvSpPr/>
            <p:nvPr/>
          </p:nvSpPr>
          <p:spPr>
            <a:xfrm flipH="false" flipV="false" rot="0">
              <a:off x="0" y="0"/>
              <a:ext cx="1257272" cy="1053914"/>
            </a:xfrm>
            <a:custGeom>
              <a:avLst/>
              <a:gdLst/>
              <a:ahLst/>
              <a:cxnLst/>
              <a:rect r="r" b="b" t="t" l="l"/>
              <a:pathLst>
                <a:path h="1053914" w="1257272">
                  <a:moveTo>
                    <a:pt x="0" y="0"/>
                  </a:moveTo>
                  <a:lnTo>
                    <a:pt x="1257272" y="0"/>
                  </a:lnTo>
                  <a:lnTo>
                    <a:pt x="1257272" y="1053914"/>
                  </a:lnTo>
                  <a:lnTo>
                    <a:pt x="0" y="1053914"/>
                  </a:lnTo>
                  <a:close/>
                </a:path>
              </a:pathLst>
            </a:custGeom>
            <a:blipFill>
              <a:blip r:embed="rId2"/>
              <a:stretch>
                <a:fillRect l="-12908" t="0" r="-12908" b="0"/>
              </a:stretch>
            </a:blipFill>
          </p:spPr>
        </p:sp>
      </p:grpSp>
      <p:sp>
        <p:nvSpPr>
          <p:cNvPr name="Freeform 4" id="4"/>
          <p:cNvSpPr/>
          <p:nvPr/>
        </p:nvSpPr>
        <p:spPr>
          <a:xfrm flipH="false" flipV="false" rot="0">
            <a:off x="1525910" y="8113377"/>
            <a:ext cx="639011" cy="639011"/>
          </a:xfrm>
          <a:custGeom>
            <a:avLst/>
            <a:gdLst/>
            <a:ahLst/>
            <a:cxnLst/>
            <a:rect r="r" b="b" t="t" l="l"/>
            <a:pathLst>
              <a:path h="639011" w="639011">
                <a:moveTo>
                  <a:pt x="0" y="0"/>
                </a:moveTo>
                <a:lnTo>
                  <a:pt x="639012" y="0"/>
                </a:lnTo>
                <a:lnTo>
                  <a:pt x="639012" y="639012"/>
                </a:lnTo>
                <a:lnTo>
                  <a:pt x="0" y="6390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583285" y="2560389"/>
            <a:ext cx="6676015" cy="1680998"/>
          </a:xfrm>
          <a:prstGeom prst="rect">
            <a:avLst/>
          </a:prstGeom>
        </p:spPr>
        <p:txBody>
          <a:bodyPr anchor="t" rtlCol="false" tIns="0" lIns="0" bIns="0" rIns="0">
            <a:spAutoFit/>
          </a:bodyPr>
          <a:lstStyle/>
          <a:p>
            <a:pPr algn="l">
              <a:lnSpc>
                <a:spcPts val="6223"/>
              </a:lnSpc>
            </a:pPr>
            <a:r>
              <a:rPr lang="en-US" sz="6620">
                <a:solidFill>
                  <a:srgbClr val="2C4622"/>
                </a:solidFill>
                <a:latin typeface="Poppins"/>
                <a:ea typeface="Poppins"/>
                <a:cs typeface="Poppins"/>
                <a:sym typeface="Poppins"/>
              </a:rPr>
              <a:t>HUMANS AS PART OF NATURE</a:t>
            </a:r>
          </a:p>
        </p:txBody>
      </p:sp>
      <p:sp>
        <p:nvSpPr>
          <p:cNvPr name="TextBox 7" id="7"/>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8" id="8"/>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9" id="9"/>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10" id="10"/>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11" id="11"/>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sp>
        <p:nvSpPr>
          <p:cNvPr name="TextBox 12" id="12"/>
          <p:cNvSpPr txBox="true"/>
          <p:nvPr/>
        </p:nvSpPr>
        <p:spPr>
          <a:xfrm rot="0">
            <a:off x="14388006" y="4851824"/>
            <a:ext cx="2871294" cy="4406476"/>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Despite technological advancements, humans remain part of Earth’s intricate ecosystem. Industrialization and urbanization have altered landscapes, but conservation efforts can mitigate damage. By preserving forests, protecting wildlife, and reducing pollution, we ensure that future generations inherit a world where nature and humanity coexist in harmony.</a:t>
            </a:r>
          </a:p>
        </p:txBody>
      </p:sp>
      <p:sp>
        <p:nvSpPr>
          <p:cNvPr name="TextBox 13" id="13"/>
          <p:cNvSpPr txBox="true"/>
          <p:nvPr/>
        </p:nvSpPr>
        <p:spPr>
          <a:xfrm rot="0">
            <a:off x="10583285" y="5404141"/>
            <a:ext cx="2871294" cy="3854159"/>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Humans are deeply connected to nature, relying on its resources for survival. We depend on forests for oxygen, rivers for water, and biodiversity for food. Our actions shape ecosystems, influencing climate, wildlife populations, and environmental health. Sustainable living and responsible resource management help maintain nature’s delicate balance.</a:t>
            </a:r>
          </a:p>
        </p:txBody>
      </p:sp>
      <p:sp>
        <p:nvSpPr>
          <p:cNvPr name="Freeform 14" id="14"/>
          <p:cNvSpPr/>
          <p:nvPr/>
        </p:nvSpPr>
        <p:spPr>
          <a:xfrm flipH="false" flipV="false" rot="-3902600">
            <a:off x="8122250" y="3039408"/>
            <a:ext cx="2043499" cy="3681981"/>
          </a:xfrm>
          <a:custGeom>
            <a:avLst/>
            <a:gdLst/>
            <a:ahLst/>
            <a:cxnLst/>
            <a:rect r="r" b="b" t="t" l="l"/>
            <a:pathLst>
              <a:path h="3681981" w="2043499">
                <a:moveTo>
                  <a:pt x="0" y="0"/>
                </a:moveTo>
                <a:lnTo>
                  <a:pt x="2043500" y="0"/>
                </a:lnTo>
                <a:lnTo>
                  <a:pt x="2043500" y="3681981"/>
                </a:lnTo>
                <a:lnTo>
                  <a:pt x="0" y="3681981"/>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grpSp>
        <p:nvGrpSpPr>
          <p:cNvPr name="Group 2" id="2"/>
          <p:cNvGrpSpPr/>
          <p:nvPr/>
        </p:nvGrpSpPr>
        <p:grpSpPr>
          <a:xfrm rot="0">
            <a:off x="10566852" y="3058417"/>
            <a:ext cx="6692448" cy="2930629"/>
            <a:chOff x="0" y="0"/>
            <a:chExt cx="1036835" cy="454031"/>
          </a:xfrm>
        </p:grpSpPr>
        <p:sp>
          <p:nvSpPr>
            <p:cNvPr name="Freeform 3" id="3"/>
            <p:cNvSpPr/>
            <p:nvPr/>
          </p:nvSpPr>
          <p:spPr>
            <a:xfrm flipH="false" flipV="false" rot="0">
              <a:off x="0" y="0"/>
              <a:ext cx="1036835" cy="454031"/>
            </a:xfrm>
            <a:custGeom>
              <a:avLst/>
              <a:gdLst/>
              <a:ahLst/>
              <a:cxnLst/>
              <a:rect r="r" b="b" t="t" l="l"/>
              <a:pathLst>
                <a:path h="454031" w="1036835">
                  <a:moveTo>
                    <a:pt x="0" y="0"/>
                  </a:moveTo>
                  <a:lnTo>
                    <a:pt x="1036835" y="0"/>
                  </a:lnTo>
                  <a:lnTo>
                    <a:pt x="1036835" y="454031"/>
                  </a:lnTo>
                  <a:lnTo>
                    <a:pt x="0" y="454031"/>
                  </a:lnTo>
                  <a:close/>
                </a:path>
              </a:pathLst>
            </a:custGeom>
            <a:blipFill>
              <a:blip r:embed="rId2"/>
              <a:stretch>
                <a:fillRect l="0" t="-26073" r="0" b="-26073"/>
              </a:stretch>
            </a:blipFill>
          </p:spPr>
        </p:sp>
      </p:grpSp>
      <p:sp>
        <p:nvSpPr>
          <p:cNvPr name="Freeform 4" id="4"/>
          <p:cNvSpPr/>
          <p:nvPr/>
        </p:nvSpPr>
        <p:spPr>
          <a:xfrm flipH="false" flipV="false" rot="0">
            <a:off x="16134556" y="4130879"/>
            <a:ext cx="785704" cy="785704"/>
          </a:xfrm>
          <a:custGeom>
            <a:avLst/>
            <a:gdLst/>
            <a:ahLst/>
            <a:cxnLst/>
            <a:rect r="r" b="b" t="t" l="l"/>
            <a:pathLst>
              <a:path h="785704" w="785704">
                <a:moveTo>
                  <a:pt x="0" y="0"/>
                </a:moveTo>
                <a:lnTo>
                  <a:pt x="785705" y="0"/>
                </a:lnTo>
                <a:lnTo>
                  <a:pt x="785705" y="785705"/>
                </a:lnTo>
                <a:lnTo>
                  <a:pt x="0" y="7857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566852" y="6122396"/>
            <a:ext cx="6692448" cy="3380585"/>
          </a:xfrm>
          <a:prstGeom prst="rect">
            <a:avLst/>
          </a:prstGeom>
        </p:spPr>
        <p:txBody>
          <a:bodyPr anchor="t" rtlCol="false" tIns="0" lIns="0" bIns="0" rIns="0">
            <a:spAutoFit/>
          </a:bodyPr>
          <a:lstStyle/>
          <a:p>
            <a:pPr algn="l">
              <a:lnSpc>
                <a:spcPts val="8511"/>
              </a:lnSpc>
            </a:pPr>
            <a:r>
              <a:rPr lang="en-US" sz="9055">
                <a:solidFill>
                  <a:srgbClr val="2C4622"/>
                </a:solidFill>
                <a:latin typeface="Poppins"/>
                <a:ea typeface="Poppins"/>
                <a:cs typeface="Poppins"/>
                <a:sym typeface="Poppins"/>
              </a:rPr>
              <a:t>THREATS TO NATURE’S HARMONY</a:t>
            </a:r>
          </a:p>
        </p:txBody>
      </p:sp>
      <p:sp>
        <p:nvSpPr>
          <p:cNvPr name="TextBox 7" id="7"/>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8" id="8"/>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9" id="9"/>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10" id="10"/>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11" id="11"/>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grpSp>
        <p:nvGrpSpPr>
          <p:cNvPr name="Group 12" id="12"/>
          <p:cNvGrpSpPr/>
          <p:nvPr/>
        </p:nvGrpSpPr>
        <p:grpSpPr>
          <a:xfrm rot="0">
            <a:off x="5511761" y="3058417"/>
            <a:ext cx="4121746" cy="2930629"/>
            <a:chOff x="0" y="0"/>
            <a:chExt cx="1085563" cy="771853"/>
          </a:xfrm>
        </p:grpSpPr>
        <p:sp>
          <p:nvSpPr>
            <p:cNvPr name="Freeform 13" id="13"/>
            <p:cNvSpPr/>
            <p:nvPr/>
          </p:nvSpPr>
          <p:spPr>
            <a:xfrm flipH="false" flipV="false" rot="0">
              <a:off x="0" y="0"/>
              <a:ext cx="1085563" cy="771853"/>
            </a:xfrm>
            <a:custGeom>
              <a:avLst/>
              <a:gdLst/>
              <a:ahLst/>
              <a:cxnLst/>
              <a:rect r="r" b="b" t="t" l="l"/>
              <a:pathLst>
                <a:path h="771853" w="1085563">
                  <a:moveTo>
                    <a:pt x="0" y="0"/>
                  </a:moveTo>
                  <a:lnTo>
                    <a:pt x="1085563" y="0"/>
                  </a:lnTo>
                  <a:lnTo>
                    <a:pt x="1085563" y="771853"/>
                  </a:lnTo>
                  <a:lnTo>
                    <a:pt x="0" y="771853"/>
                  </a:lnTo>
                  <a:close/>
                </a:path>
              </a:pathLst>
            </a:custGeom>
            <a:solidFill>
              <a:srgbClr val="000000">
                <a:alpha val="0"/>
              </a:srgbClr>
            </a:solidFill>
            <a:ln w="9525" cap="sq">
              <a:solidFill>
                <a:srgbClr val="2C4622"/>
              </a:solidFill>
              <a:prstDash val="solid"/>
              <a:miter/>
            </a:ln>
          </p:spPr>
        </p:sp>
        <p:sp>
          <p:nvSpPr>
            <p:cNvPr name="TextBox 14" id="14"/>
            <p:cNvSpPr txBox="true"/>
            <p:nvPr/>
          </p:nvSpPr>
          <p:spPr>
            <a:xfrm>
              <a:off x="0" y="-47625"/>
              <a:ext cx="1085563" cy="819478"/>
            </a:xfrm>
            <a:prstGeom prst="rect">
              <a:avLst/>
            </a:prstGeom>
          </p:spPr>
          <p:txBody>
            <a:bodyPr anchor="ctr" rtlCol="false" tIns="50800" lIns="50800" bIns="50800" rIns="50800"/>
            <a:lstStyle/>
            <a:p>
              <a:pPr algn="ctr">
                <a:lnSpc>
                  <a:spcPts val="2239"/>
                </a:lnSpc>
              </a:pPr>
            </a:p>
          </p:txBody>
        </p:sp>
      </p:grpSp>
      <p:grpSp>
        <p:nvGrpSpPr>
          <p:cNvPr name="Group 15" id="15"/>
          <p:cNvGrpSpPr/>
          <p:nvPr/>
        </p:nvGrpSpPr>
        <p:grpSpPr>
          <a:xfrm rot="0">
            <a:off x="1028700" y="3058417"/>
            <a:ext cx="4121746" cy="2930629"/>
            <a:chOff x="0" y="0"/>
            <a:chExt cx="1085563" cy="771853"/>
          </a:xfrm>
        </p:grpSpPr>
        <p:sp>
          <p:nvSpPr>
            <p:cNvPr name="Freeform 16" id="16"/>
            <p:cNvSpPr/>
            <p:nvPr/>
          </p:nvSpPr>
          <p:spPr>
            <a:xfrm flipH="false" flipV="false" rot="0">
              <a:off x="0" y="0"/>
              <a:ext cx="1085563" cy="771853"/>
            </a:xfrm>
            <a:custGeom>
              <a:avLst/>
              <a:gdLst/>
              <a:ahLst/>
              <a:cxnLst/>
              <a:rect r="r" b="b" t="t" l="l"/>
              <a:pathLst>
                <a:path h="771853" w="1085563">
                  <a:moveTo>
                    <a:pt x="0" y="0"/>
                  </a:moveTo>
                  <a:lnTo>
                    <a:pt x="1085563" y="0"/>
                  </a:lnTo>
                  <a:lnTo>
                    <a:pt x="1085563" y="771853"/>
                  </a:lnTo>
                  <a:lnTo>
                    <a:pt x="0" y="771853"/>
                  </a:lnTo>
                  <a:close/>
                </a:path>
              </a:pathLst>
            </a:custGeom>
            <a:solidFill>
              <a:srgbClr val="000000">
                <a:alpha val="0"/>
              </a:srgbClr>
            </a:solidFill>
            <a:ln w="9525" cap="sq">
              <a:solidFill>
                <a:srgbClr val="2C4622"/>
              </a:solidFill>
              <a:prstDash val="solid"/>
              <a:miter/>
            </a:ln>
          </p:spPr>
        </p:sp>
        <p:sp>
          <p:nvSpPr>
            <p:cNvPr name="TextBox 17" id="17"/>
            <p:cNvSpPr txBox="true"/>
            <p:nvPr/>
          </p:nvSpPr>
          <p:spPr>
            <a:xfrm>
              <a:off x="0" y="-47625"/>
              <a:ext cx="1085563" cy="819478"/>
            </a:xfrm>
            <a:prstGeom prst="rect">
              <a:avLst/>
            </a:prstGeom>
          </p:spPr>
          <p:txBody>
            <a:bodyPr anchor="ctr" rtlCol="false" tIns="50800" lIns="50800" bIns="50800" rIns="50800"/>
            <a:lstStyle/>
            <a:p>
              <a:pPr algn="ctr">
                <a:lnSpc>
                  <a:spcPts val="2239"/>
                </a:lnSpc>
              </a:pPr>
            </a:p>
          </p:txBody>
        </p:sp>
      </p:grpSp>
      <p:sp>
        <p:nvSpPr>
          <p:cNvPr name="TextBox 18" id="18"/>
          <p:cNvSpPr txBox="true"/>
          <p:nvPr/>
        </p:nvSpPr>
        <p:spPr>
          <a:xfrm rot="0">
            <a:off x="1452832" y="3865259"/>
            <a:ext cx="3273481" cy="1644888"/>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Large-scale tree removal disrupts ecosystems, reduces biodiversity, and contributes to climate change by decreasing carbon absorption and altering habitats.</a:t>
            </a:r>
          </a:p>
        </p:txBody>
      </p:sp>
      <p:sp>
        <p:nvSpPr>
          <p:cNvPr name="TextBox 19" id="19"/>
          <p:cNvSpPr txBox="true"/>
          <p:nvPr/>
        </p:nvSpPr>
        <p:spPr>
          <a:xfrm rot="0">
            <a:off x="5973710" y="4003339"/>
            <a:ext cx="3238693" cy="1368729"/>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Air, water, and soil pollution harm wildlife, poison ecosystems, and degrade natural resources essential for survival.</a:t>
            </a:r>
          </a:p>
        </p:txBody>
      </p:sp>
      <p:grpSp>
        <p:nvGrpSpPr>
          <p:cNvPr name="Group 20" id="20"/>
          <p:cNvGrpSpPr/>
          <p:nvPr/>
        </p:nvGrpSpPr>
        <p:grpSpPr>
          <a:xfrm rot="0">
            <a:off x="1028700" y="6327671"/>
            <a:ext cx="4121746" cy="2930629"/>
            <a:chOff x="0" y="0"/>
            <a:chExt cx="1085563" cy="771853"/>
          </a:xfrm>
        </p:grpSpPr>
        <p:sp>
          <p:nvSpPr>
            <p:cNvPr name="Freeform 21" id="21"/>
            <p:cNvSpPr/>
            <p:nvPr/>
          </p:nvSpPr>
          <p:spPr>
            <a:xfrm flipH="false" flipV="false" rot="0">
              <a:off x="0" y="0"/>
              <a:ext cx="1085563" cy="771853"/>
            </a:xfrm>
            <a:custGeom>
              <a:avLst/>
              <a:gdLst/>
              <a:ahLst/>
              <a:cxnLst/>
              <a:rect r="r" b="b" t="t" l="l"/>
              <a:pathLst>
                <a:path h="771853" w="1085563">
                  <a:moveTo>
                    <a:pt x="0" y="0"/>
                  </a:moveTo>
                  <a:lnTo>
                    <a:pt x="1085563" y="0"/>
                  </a:lnTo>
                  <a:lnTo>
                    <a:pt x="1085563" y="771853"/>
                  </a:lnTo>
                  <a:lnTo>
                    <a:pt x="0" y="771853"/>
                  </a:lnTo>
                  <a:close/>
                </a:path>
              </a:pathLst>
            </a:custGeom>
            <a:solidFill>
              <a:srgbClr val="000000">
                <a:alpha val="0"/>
              </a:srgbClr>
            </a:solidFill>
            <a:ln w="9525" cap="sq">
              <a:solidFill>
                <a:srgbClr val="2C4622"/>
              </a:solidFill>
              <a:prstDash val="solid"/>
              <a:miter/>
            </a:ln>
          </p:spPr>
        </p:sp>
        <p:sp>
          <p:nvSpPr>
            <p:cNvPr name="TextBox 22" id="22"/>
            <p:cNvSpPr txBox="true"/>
            <p:nvPr/>
          </p:nvSpPr>
          <p:spPr>
            <a:xfrm>
              <a:off x="0" y="-47625"/>
              <a:ext cx="1085563" cy="819478"/>
            </a:xfrm>
            <a:prstGeom prst="rect">
              <a:avLst/>
            </a:prstGeom>
          </p:spPr>
          <p:txBody>
            <a:bodyPr anchor="ctr" rtlCol="false" tIns="50800" lIns="50800" bIns="50800" rIns="50800"/>
            <a:lstStyle/>
            <a:p>
              <a:pPr algn="ctr">
                <a:lnSpc>
                  <a:spcPts val="2239"/>
                </a:lnSpc>
              </a:pPr>
            </a:p>
          </p:txBody>
        </p:sp>
      </p:grpSp>
      <p:sp>
        <p:nvSpPr>
          <p:cNvPr name="TextBox 23" id="23"/>
          <p:cNvSpPr txBox="true"/>
          <p:nvPr/>
        </p:nvSpPr>
        <p:spPr>
          <a:xfrm rot="0">
            <a:off x="1452832" y="7272593"/>
            <a:ext cx="3273481" cy="1368729"/>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Rising temperatures, extreme weather, and melting ice caps threaten ecosystems, causing habitat loss and endangering species worldwide.</a:t>
            </a:r>
          </a:p>
        </p:txBody>
      </p:sp>
      <p:grpSp>
        <p:nvGrpSpPr>
          <p:cNvPr name="Group 24" id="24"/>
          <p:cNvGrpSpPr/>
          <p:nvPr/>
        </p:nvGrpSpPr>
        <p:grpSpPr>
          <a:xfrm rot="0">
            <a:off x="5511761" y="6327671"/>
            <a:ext cx="4121746" cy="2930629"/>
            <a:chOff x="0" y="0"/>
            <a:chExt cx="1085563" cy="771853"/>
          </a:xfrm>
        </p:grpSpPr>
        <p:sp>
          <p:nvSpPr>
            <p:cNvPr name="Freeform 25" id="25"/>
            <p:cNvSpPr/>
            <p:nvPr/>
          </p:nvSpPr>
          <p:spPr>
            <a:xfrm flipH="false" flipV="false" rot="0">
              <a:off x="0" y="0"/>
              <a:ext cx="1085563" cy="771853"/>
            </a:xfrm>
            <a:custGeom>
              <a:avLst/>
              <a:gdLst/>
              <a:ahLst/>
              <a:cxnLst/>
              <a:rect r="r" b="b" t="t" l="l"/>
              <a:pathLst>
                <a:path h="771853" w="1085563">
                  <a:moveTo>
                    <a:pt x="0" y="0"/>
                  </a:moveTo>
                  <a:lnTo>
                    <a:pt x="1085563" y="0"/>
                  </a:lnTo>
                  <a:lnTo>
                    <a:pt x="1085563" y="771853"/>
                  </a:lnTo>
                  <a:lnTo>
                    <a:pt x="0" y="771853"/>
                  </a:lnTo>
                  <a:close/>
                </a:path>
              </a:pathLst>
            </a:custGeom>
            <a:solidFill>
              <a:srgbClr val="000000">
                <a:alpha val="0"/>
              </a:srgbClr>
            </a:solidFill>
            <a:ln w="9525" cap="sq">
              <a:solidFill>
                <a:srgbClr val="2C4622"/>
              </a:solidFill>
              <a:prstDash val="solid"/>
              <a:miter/>
            </a:ln>
          </p:spPr>
        </p:sp>
        <p:sp>
          <p:nvSpPr>
            <p:cNvPr name="TextBox 26" id="26"/>
            <p:cNvSpPr txBox="true"/>
            <p:nvPr/>
          </p:nvSpPr>
          <p:spPr>
            <a:xfrm>
              <a:off x="0" y="-47625"/>
              <a:ext cx="1085563" cy="819478"/>
            </a:xfrm>
            <a:prstGeom prst="rect">
              <a:avLst/>
            </a:prstGeom>
          </p:spPr>
          <p:txBody>
            <a:bodyPr anchor="ctr" rtlCol="false" tIns="50800" lIns="50800" bIns="50800" rIns="50800"/>
            <a:lstStyle/>
            <a:p>
              <a:pPr algn="ctr">
                <a:lnSpc>
                  <a:spcPts val="2239"/>
                </a:lnSpc>
              </a:pPr>
            </a:p>
          </p:txBody>
        </p:sp>
      </p:grpSp>
      <p:sp>
        <p:nvSpPr>
          <p:cNvPr name="TextBox 27" id="27"/>
          <p:cNvSpPr txBox="true"/>
          <p:nvPr/>
        </p:nvSpPr>
        <p:spPr>
          <a:xfrm rot="0">
            <a:off x="5938922" y="7272593"/>
            <a:ext cx="3273481" cy="1368729"/>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Excessive hunting, fishing, and resource extraction deplete nature’s reserves, endangering species and disturbing ecological stability.</a:t>
            </a:r>
          </a:p>
        </p:txBody>
      </p:sp>
      <p:sp>
        <p:nvSpPr>
          <p:cNvPr name="TextBox 28" id="28"/>
          <p:cNvSpPr txBox="true"/>
          <p:nvPr/>
        </p:nvSpPr>
        <p:spPr>
          <a:xfrm rot="0">
            <a:off x="1452832" y="3508741"/>
            <a:ext cx="3273481"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Deforestation</a:t>
            </a:r>
          </a:p>
        </p:txBody>
      </p:sp>
      <p:sp>
        <p:nvSpPr>
          <p:cNvPr name="TextBox 29" id="29"/>
          <p:cNvSpPr txBox="true"/>
          <p:nvPr/>
        </p:nvSpPr>
        <p:spPr>
          <a:xfrm rot="0">
            <a:off x="5956316" y="3646820"/>
            <a:ext cx="3238693"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Pollution</a:t>
            </a:r>
          </a:p>
        </p:txBody>
      </p:sp>
      <p:sp>
        <p:nvSpPr>
          <p:cNvPr name="TextBox 30" id="30"/>
          <p:cNvSpPr txBox="true"/>
          <p:nvPr/>
        </p:nvSpPr>
        <p:spPr>
          <a:xfrm rot="0">
            <a:off x="1465919" y="6916075"/>
            <a:ext cx="3273481"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Cl</a:t>
            </a:r>
            <a:r>
              <a:rPr lang="en-US" sz="1600" b="true">
                <a:solidFill>
                  <a:srgbClr val="2C4622"/>
                </a:solidFill>
                <a:latin typeface="Canva Sans Bold"/>
                <a:ea typeface="Canva Sans Bold"/>
                <a:cs typeface="Canva Sans Bold"/>
                <a:sym typeface="Canva Sans Bold"/>
              </a:rPr>
              <a:t>imate Change</a:t>
            </a:r>
          </a:p>
        </p:txBody>
      </p:sp>
      <p:sp>
        <p:nvSpPr>
          <p:cNvPr name="TextBox 31" id="31"/>
          <p:cNvSpPr txBox="true"/>
          <p:nvPr/>
        </p:nvSpPr>
        <p:spPr>
          <a:xfrm rot="0">
            <a:off x="5938922" y="6916075"/>
            <a:ext cx="3273481"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Overexploitation</a:t>
            </a:r>
          </a:p>
        </p:txBody>
      </p:sp>
      <p:sp>
        <p:nvSpPr>
          <p:cNvPr name="Freeform 32" id="32"/>
          <p:cNvSpPr/>
          <p:nvPr/>
        </p:nvSpPr>
        <p:spPr>
          <a:xfrm flipH="false" flipV="false" rot="522854">
            <a:off x="15654886" y="7984581"/>
            <a:ext cx="2907815" cy="2675190"/>
          </a:xfrm>
          <a:custGeom>
            <a:avLst/>
            <a:gdLst/>
            <a:ahLst/>
            <a:cxnLst/>
            <a:rect r="r" b="b" t="t" l="l"/>
            <a:pathLst>
              <a:path h="2675190" w="2907815">
                <a:moveTo>
                  <a:pt x="0" y="0"/>
                </a:moveTo>
                <a:lnTo>
                  <a:pt x="2907815" y="0"/>
                </a:lnTo>
                <a:lnTo>
                  <a:pt x="2907815" y="2675190"/>
                </a:lnTo>
                <a:lnTo>
                  <a:pt x="0" y="2675190"/>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FF6"/>
        </a:solidFill>
      </p:bgPr>
    </p:bg>
    <p:spTree>
      <p:nvGrpSpPr>
        <p:cNvPr id="1" name=""/>
        <p:cNvGrpSpPr/>
        <p:nvPr/>
      </p:nvGrpSpPr>
      <p:grpSpPr>
        <a:xfrm>
          <a:off x="0" y="0"/>
          <a:ext cx="0" cy="0"/>
          <a:chOff x="0" y="0"/>
          <a:chExt cx="0" cy="0"/>
        </a:xfrm>
      </p:grpSpPr>
      <p:grpSp>
        <p:nvGrpSpPr>
          <p:cNvPr name="Group 2" id="2"/>
          <p:cNvGrpSpPr/>
          <p:nvPr/>
        </p:nvGrpSpPr>
        <p:grpSpPr>
          <a:xfrm rot="0">
            <a:off x="1028700" y="2907635"/>
            <a:ext cx="8459066" cy="3420036"/>
            <a:chOff x="0" y="0"/>
            <a:chExt cx="1310531" cy="529853"/>
          </a:xfrm>
        </p:grpSpPr>
        <p:sp>
          <p:nvSpPr>
            <p:cNvPr name="Freeform 3" id="3"/>
            <p:cNvSpPr/>
            <p:nvPr/>
          </p:nvSpPr>
          <p:spPr>
            <a:xfrm flipH="false" flipV="false" rot="0">
              <a:off x="0" y="0"/>
              <a:ext cx="1310531" cy="529853"/>
            </a:xfrm>
            <a:custGeom>
              <a:avLst/>
              <a:gdLst/>
              <a:ahLst/>
              <a:cxnLst/>
              <a:rect r="r" b="b" t="t" l="l"/>
              <a:pathLst>
                <a:path h="529853" w="1310531">
                  <a:moveTo>
                    <a:pt x="0" y="0"/>
                  </a:moveTo>
                  <a:lnTo>
                    <a:pt x="1310531" y="0"/>
                  </a:lnTo>
                  <a:lnTo>
                    <a:pt x="1310531" y="529853"/>
                  </a:lnTo>
                  <a:lnTo>
                    <a:pt x="0" y="529853"/>
                  </a:lnTo>
                  <a:close/>
                </a:path>
              </a:pathLst>
            </a:custGeom>
            <a:blipFill>
              <a:blip r:embed="rId2"/>
              <a:stretch>
                <a:fillRect l="0" t="-27845" r="0" b="-36943"/>
              </a:stretch>
            </a:blipFill>
          </p:spPr>
        </p:sp>
      </p:grpSp>
      <p:sp>
        <p:nvSpPr>
          <p:cNvPr name="Freeform 4" id="4"/>
          <p:cNvSpPr/>
          <p:nvPr/>
        </p:nvSpPr>
        <p:spPr>
          <a:xfrm flipH="false" flipV="false" rot="0">
            <a:off x="1404591" y="4085656"/>
            <a:ext cx="1063995" cy="1063995"/>
          </a:xfrm>
          <a:custGeom>
            <a:avLst/>
            <a:gdLst/>
            <a:ahLst/>
            <a:cxnLst/>
            <a:rect r="r" b="b" t="t" l="l"/>
            <a:pathLst>
              <a:path h="1063995" w="1063995">
                <a:moveTo>
                  <a:pt x="0" y="0"/>
                </a:moveTo>
                <a:lnTo>
                  <a:pt x="1063995" y="0"/>
                </a:lnTo>
                <a:lnTo>
                  <a:pt x="1063995" y="1063995"/>
                </a:lnTo>
                <a:lnTo>
                  <a:pt x="0" y="10639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947727"/>
            <a:ext cx="375891" cy="397532"/>
          </a:xfrm>
          <a:custGeom>
            <a:avLst/>
            <a:gdLst/>
            <a:ahLst/>
            <a:cxnLst/>
            <a:rect r="r" b="b" t="t" l="l"/>
            <a:pathLst>
              <a:path h="397532" w="375891">
                <a:moveTo>
                  <a:pt x="0" y="0"/>
                </a:moveTo>
                <a:lnTo>
                  <a:pt x="375891" y="0"/>
                </a:lnTo>
                <a:lnTo>
                  <a:pt x="375891" y="397532"/>
                </a:lnTo>
                <a:lnTo>
                  <a:pt x="0" y="3975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7274503"/>
            <a:ext cx="8459066" cy="2252724"/>
          </a:xfrm>
          <a:prstGeom prst="rect">
            <a:avLst/>
          </a:prstGeom>
        </p:spPr>
        <p:txBody>
          <a:bodyPr anchor="t" rtlCol="false" tIns="0" lIns="0" bIns="0" rIns="0">
            <a:spAutoFit/>
          </a:bodyPr>
          <a:lstStyle/>
          <a:p>
            <a:pPr algn="l">
              <a:lnSpc>
                <a:spcPts val="8235"/>
              </a:lnSpc>
            </a:pPr>
            <a:r>
              <a:rPr lang="en-US" sz="8761">
                <a:solidFill>
                  <a:srgbClr val="2C4622"/>
                </a:solidFill>
                <a:latin typeface="Poppins"/>
                <a:ea typeface="Poppins"/>
                <a:cs typeface="Poppins"/>
                <a:sym typeface="Poppins"/>
              </a:rPr>
              <a:t>CONSERVATION EFFORTS</a:t>
            </a:r>
          </a:p>
        </p:txBody>
      </p:sp>
      <p:sp>
        <p:nvSpPr>
          <p:cNvPr name="TextBox 7" id="7"/>
          <p:cNvSpPr txBox="true"/>
          <p:nvPr/>
        </p:nvSpPr>
        <p:spPr>
          <a:xfrm rot="0">
            <a:off x="1525910" y="981075"/>
            <a:ext cx="1679973" cy="283144"/>
          </a:xfrm>
          <a:prstGeom prst="rect">
            <a:avLst/>
          </a:prstGeom>
        </p:spPr>
        <p:txBody>
          <a:bodyPr anchor="t" rtlCol="false" tIns="0" lIns="0" bIns="0" rIns="0">
            <a:spAutoFit/>
          </a:bodyPr>
          <a:lstStyle/>
          <a:p>
            <a:pPr algn="l">
              <a:lnSpc>
                <a:spcPts val="2239"/>
              </a:lnSpc>
              <a:spcBef>
                <a:spcPct val="0"/>
              </a:spcBef>
            </a:pPr>
            <a:r>
              <a:rPr lang="en-US" b="true" sz="1599">
                <a:solidFill>
                  <a:srgbClr val="2C4622"/>
                </a:solidFill>
                <a:latin typeface="Poppins Bold"/>
                <a:ea typeface="Poppins Bold"/>
                <a:cs typeface="Poppins Bold"/>
                <a:sym typeface="Poppins Bold"/>
              </a:rPr>
              <a:t>Borcelle</a:t>
            </a:r>
          </a:p>
        </p:txBody>
      </p:sp>
      <p:sp>
        <p:nvSpPr>
          <p:cNvPr name="TextBox 8" id="8"/>
          <p:cNvSpPr txBox="true"/>
          <p:nvPr/>
        </p:nvSpPr>
        <p:spPr>
          <a:xfrm rot="0">
            <a:off x="10255970" y="981075"/>
            <a:ext cx="899478" cy="283210"/>
          </a:xfrm>
          <a:prstGeom prst="rect">
            <a:avLst/>
          </a:prstGeom>
        </p:spPr>
        <p:txBody>
          <a:bodyPr anchor="t" rtlCol="false" tIns="0" lIns="0" bIns="0" rIns="0">
            <a:spAutoFit/>
          </a:bodyPr>
          <a:lstStyle/>
          <a:p>
            <a:pPr algn="r">
              <a:lnSpc>
                <a:spcPts val="2239"/>
              </a:lnSpc>
              <a:spcBef>
                <a:spcPct val="0"/>
              </a:spcBef>
            </a:pPr>
            <a:r>
              <a:rPr lang="en-US" b="true" sz="1599">
                <a:solidFill>
                  <a:srgbClr val="2C4622"/>
                </a:solidFill>
                <a:latin typeface="Poppins Bold"/>
                <a:ea typeface="Poppins Bold"/>
                <a:cs typeface="Poppins Bold"/>
                <a:sym typeface="Poppins Bold"/>
              </a:rPr>
              <a:t>Home</a:t>
            </a:r>
          </a:p>
        </p:txBody>
      </p:sp>
      <p:sp>
        <p:nvSpPr>
          <p:cNvPr name="TextBox 9" id="9"/>
          <p:cNvSpPr txBox="true"/>
          <p:nvPr/>
        </p:nvSpPr>
        <p:spPr>
          <a:xfrm rot="0">
            <a:off x="11820988" y="981075"/>
            <a:ext cx="1158882"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About Us</a:t>
            </a:r>
          </a:p>
        </p:txBody>
      </p:sp>
      <p:sp>
        <p:nvSpPr>
          <p:cNvPr name="TextBox 10" id="10"/>
          <p:cNvSpPr txBox="true"/>
          <p:nvPr/>
        </p:nvSpPr>
        <p:spPr>
          <a:xfrm rot="0">
            <a:off x="13645411" y="981075"/>
            <a:ext cx="1823605"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Documentation</a:t>
            </a:r>
          </a:p>
        </p:txBody>
      </p:sp>
      <p:sp>
        <p:nvSpPr>
          <p:cNvPr name="TextBox 11" id="11"/>
          <p:cNvSpPr txBox="true"/>
          <p:nvPr/>
        </p:nvSpPr>
        <p:spPr>
          <a:xfrm rot="0">
            <a:off x="16134556" y="981075"/>
            <a:ext cx="1124744" cy="283210"/>
          </a:xfrm>
          <a:prstGeom prst="rect">
            <a:avLst/>
          </a:prstGeom>
        </p:spPr>
        <p:txBody>
          <a:bodyPr anchor="t" rtlCol="false" tIns="0" lIns="0" bIns="0" rIns="0">
            <a:spAutoFit/>
          </a:bodyPr>
          <a:lstStyle/>
          <a:p>
            <a:pPr algn="r">
              <a:lnSpc>
                <a:spcPts val="2239"/>
              </a:lnSpc>
              <a:spcBef>
                <a:spcPct val="0"/>
              </a:spcBef>
            </a:pPr>
            <a:r>
              <a:rPr lang="en-US" sz="1599">
                <a:solidFill>
                  <a:srgbClr val="2C4622"/>
                </a:solidFill>
                <a:latin typeface="Poppins"/>
                <a:ea typeface="Poppins"/>
                <a:cs typeface="Poppins"/>
                <a:sym typeface="Poppins"/>
              </a:rPr>
              <a:t>Contact</a:t>
            </a:r>
          </a:p>
        </p:txBody>
      </p:sp>
      <p:grpSp>
        <p:nvGrpSpPr>
          <p:cNvPr name="Group 12" id="12"/>
          <p:cNvGrpSpPr/>
          <p:nvPr/>
        </p:nvGrpSpPr>
        <p:grpSpPr>
          <a:xfrm rot="0">
            <a:off x="10541891" y="2907635"/>
            <a:ext cx="6717409" cy="2930629"/>
            <a:chOff x="0" y="0"/>
            <a:chExt cx="1769194" cy="771853"/>
          </a:xfrm>
        </p:grpSpPr>
        <p:sp>
          <p:nvSpPr>
            <p:cNvPr name="Freeform 13" id="13"/>
            <p:cNvSpPr/>
            <p:nvPr/>
          </p:nvSpPr>
          <p:spPr>
            <a:xfrm flipH="false" flipV="false" rot="0">
              <a:off x="0" y="0"/>
              <a:ext cx="1769194" cy="771853"/>
            </a:xfrm>
            <a:custGeom>
              <a:avLst/>
              <a:gdLst/>
              <a:ahLst/>
              <a:cxnLst/>
              <a:rect r="r" b="b" t="t" l="l"/>
              <a:pathLst>
                <a:path h="771853" w="1769194">
                  <a:moveTo>
                    <a:pt x="0" y="0"/>
                  </a:moveTo>
                  <a:lnTo>
                    <a:pt x="1769194" y="0"/>
                  </a:lnTo>
                  <a:lnTo>
                    <a:pt x="1769194" y="771853"/>
                  </a:lnTo>
                  <a:lnTo>
                    <a:pt x="0" y="771853"/>
                  </a:lnTo>
                  <a:close/>
                </a:path>
              </a:pathLst>
            </a:custGeom>
            <a:solidFill>
              <a:srgbClr val="000000">
                <a:alpha val="0"/>
              </a:srgbClr>
            </a:solidFill>
            <a:ln w="9525" cap="sq">
              <a:solidFill>
                <a:srgbClr val="2C4622"/>
              </a:solidFill>
              <a:prstDash val="solid"/>
              <a:miter/>
            </a:ln>
          </p:spPr>
        </p:sp>
        <p:sp>
          <p:nvSpPr>
            <p:cNvPr name="TextBox 14" id="14"/>
            <p:cNvSpPr txBox="true"/>
            <p:nvPr/>
          </p:nvSpPr>
          <p:spPr>
            <a:xfrm>
              <a:off x="0" y="-47625"/>
              <a:ext cx="1769194" cy="819478"/>
            </a:xfrm>
            <a:prstGeom prst="rect">
              <a:avLst/>
            </a:prstGeom>
          </p:spPr>
          <p:txBody>
            <a:bodyPr anchor="ctr" rtlCol="false" tIns="50800" lIns="50800" bIns="50800" rIns="50800"/>
            <a:lstStyle/>
            <a:p>
              <a:pPr algn="ctr">
                <a:lnSpc>
                  <a:spcPts val="2239"/>
                </a:lnSpc>
              </a:pPr>
            </a:p>
          </p:txBody>
        </p:sp>
      </p:grpSp>
      <p:sp>
        <p:nvSpPr>
          <p:cNvPr name="TextBox 15" id="15"/>
          <p:cNvSpPr txBox="true"/>
          <p:nvPr/>
        </p:nvSpPr>
        <p:spPr>
          <a:xfrm rot="0">
            <a:off x="11181439" y="4040446"/>
            <a:ext cx="5438312" cy="1092570"/>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Preserving forests, wetlands, and oceans ensures biodiversity thrives. Protected areas, like national parks, safeguard species and ecosystems from human-induced harm.</a:t>
            </a:r>
          </a:p>
        </p:txBody>
      </p:sp>
      <p:sp>
        <p:nvSpPr>
          <p:cNvPr name="TextBox 16" id="16"/>
          <p:cNvSpPr txBox="true"/>
          <p:nvPr/>
        </p:nvSpPr>
        <p:spPr>
          <a:xfrm rot="0">
            <a:off x="11181439" y="3584308"/>
            <a:ext cx="5438312"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Habitat Protection</a:t>
            </a:r>
          </a:p>
        </p:txBody>
      </p:sp>
      <p:grpSp>
        <p:nvGrpSpPr>
          <p:cNvPr name="Group 17" id="17"/>
          <p:cNvGrpSpPr/>
          <p:nvPr/>
        </p:nvGrpSpPr>
        <p:grpSpPr>
          <a:xfrm rot="0">
            <a:off x="10541891" y="6327671"/>
            <a:ext cx="6717409" cy="2930629"/>
            <a:chOff x="0" y="0"/>
            <a:chExt cx="1769194" cy="771853"/>
          </a:xfrm>
        </p:grpSpPr>
        <p:sp>
          <p:nvSpPr>
            <p:cNvPr name="Freeform 18" id="18"/>
            <p:cNvSpPr/>
            <p:nvPr/>
          </p:nvSpPr>
          <p:spPr>
            <a:xfrm flipH="false" flipV="false" rot="0">
              <a:off x="0" y="0"/>
              <a:ext cx="1769194" cy="771853"/>
            </a:xfrm>
            <a:custGeom>
              <a:avLst/>
              <a:gdLst/>
              <a:ahLst/>
              <a:cxnLst/>
              <a:rect r="r" b="b" t="t" l="l"/>
              <a:pathLst>
                <a:path h="771853" w="1769194">
                  <a:moveTo>
                    <a:pt x="0" y="0"/>
                  </a:moveTo>
                  <a:lnTo>
                    <a:pt x="1769194" y="0"/>
                  </a:lnTo>
                  <a:lnTo>
                    <a:pt x="1769194" y="771853"/>
                  </a:lnTo>
                  <a:lnTo>
                    <a:pt x="0" y="771853"/>
                  </a:lnTo>
                  <a:close/>
                </a:path>
              </a:pathLst>
            </a:custGeom>
            <a:solidFill>
              <a:srgbClr val="000000">
                <a:alpha val="0"/>
              </a:srgbClr>
            </a:solidFill>
            <a:ln w="9525" cap="sq">
              <a:solidFill>
                <a:srgbClr val="2C4622"/>
              </a:solidFill>
              <a:prstDash val="solid"/>
              <a:miter/>
            </a:ln>
          </p:spPr>
        </p:sp>
        <p:sp>
          <p:nvSpPr>
            <p:cNvPr name="TextBox 19" id="19"/>
            <p:cNvSpPr txBox="true"/>
            <p:nvPr/>
          </p:nvSpPr>
          <p:spPr>
            <a:xfrm>
              <a:off x="0" y="-47625"/>
              <a:ext cx="1769194" cy="819478"/>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11181439" y="7460482"/>
            <a:ext cx="5438312" cy="1092570"/>
          </a:xfrm>
          <a:prstGeom prst="rect">
            <a:avLst/>
          </a:prstGeom>
        </p:spPr>
        <p:txBody>
          <a:bodyPr anchor="t" rtlCol="false" tIns="0" lIns="0" bIns="0" rIns="0">
            <a:spAutoFit/>
          </a:bodyPr>
          <a:lstStyle/>
          <a:p>
            <a:pPr algn="l">
              <a:lnSpc>
                <a:spcPts val="2240"/>
              </a:lnSpc>
              <a:spcBef>
                <a:spcPct val="0"/>
              </a:spcBef>
            </a:pPr>
            <a:r>
              <a:rPr lang="en-US" sz="1600">
                <a:solidFill>
                  <a:srgbClr val="2C4622"/>
                </a:solidFill>
                <a:latin typeface="Canva Sans"/>
                <a:ea typeface="Canva Sans"/>
                <a:cs typeface="Canva Sans"/>
                <a:sym typeface="Canva Sans"/>
              </a:rPr>
              <a:t>Eco-friendly agriculture, responsible fishing, and renewable energy reduce environmental impact, promoting long-term balance between nature and human needs.</a:t>
            </a:r>
          </a:p>
        </p:txBody>
      </p:sp>
      <p:sp>
        <p:nvSpPr>
          <p:cNvPr name="TextBox 21" id="21"/>
          <p:cNvSpPr txBox="true"/>
          <p:nvPr/>
        </p:nvSpPr>
        <p:spPr>
          <a:xfrm rot="0">
            <a:off x="11181439" y="7004344"/>
            <a:ext cx="5438312" cy="264093"/>
          </a:xfrm>
          <a:prstGeom prst="rect">
            <a:avLst/>
          </a:prstGeom>
        </p:spPr>
        <p:txBody>
          <a:bodyPr anchor="t" rtlCol="false" tIns="0" lIns="0" bIns="0" rIns="0">
            <a:spAutoFit/>
          </a:bodyPr>
          <a:lstStyle/>
          <a:p>
            <a:pPr algn="l">
              <a:lnSpc>
                <a:spcPts val="2240"/>
              </a:lnSpc>
              <a:spcBef>
                <a:spcPct val="0"/>
              </a:spcBef>
            </a:pPr>
            <a:r>
              <a:rPr lang="en-US" sz="1600" b="true">
                <a:solidFill>
                  <a:srgbClr val="2C4622"/>
                </a:solidFill>
                <a:latin typeface="Canva Sans Bold"/>
                <a:ea typeface="Canva Sans Bold"/>
                <a:cs typeface="Canva Sans Bold"/>
                <a:sym typeface="Canva Sans Bold"/>
              </a:rPr>
              <a:t>Sustainable Practices</a:t>
            </a:r>
          </a:p>
        </p:txBody>
      </p:sp>
      <p:sp>
        <p:nvSpPr>
          <p:cNvPr name="Freeform 22" id="22"/>
          <p:cNvSpPr/>
          <p:nvPr/>
        </p:nvSpPr>
        <p:spPr>
          <a:xfrm flipH="false" flipV="false" rot="0">
            <a:off x="6254499" y="8553052"/>
            <a:ext cx="3452745" cy="3474461"/>
          </a:xfrm>
          <a:custGeom>
            <a:avLst/>
            <a:gdLst/>
            <a:ahLst/>
            <a:cxnLst/>
            <a:rect r="r" b="b" t="t" l="l"/>
            <a:pathLst>
              <a:path h="3474461" w="3452745">
                <a:moveTo>
                  <a:pt x="0" y="0"/>
                </a:moveTo>
                <a:lnTo>
                  <a:pt x="3452745" y="0"/>
                </a:lnTo>
                <a:lnTo>
                  <a:pt x="3452745" y="3474461"/>
                </a:lnTo>
                <a:lnTo>
                  <a:pt x="0" y="3474461"/>
                </a:lnTo>
                <a:lnTo>
                  <a:pt x="0" y="0"/>
                </a:lnTo>
                <a:close/>
              </a:path>
            </a:pathLst>
          </a:custGeom>
          <a:blipFill>
            <a:blip r:embed="rId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DAGzsHJ3iho</dc:identifier>
  <dcterms:modified xsi:type="dcterms:W3CDTF">2011-08-01T06:04:30Z</dcterms:modified>
  <cp:revision>1</cp:revision>
  <dc:title>Green and White Modern Nature Presentation</dc:title>
</cp:coreProperties>
</file>